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93455" r:id="rId1"/>
  </p:sldMasterIdLst>
  <p:notesMasterIdLst>
    <p:notesMasterId r:id="rId22"/>
  </p:notesMasterIdLst>
  <p:handoutMasterIdLst>
    <p:handoutMasterId r:id="rId23"/>
  </p:handoutMasterIdLst>
  <p:sldIdLst>
    <p:sldId id="256" r:id="rId2"/>
    <p:sldId id="356" r:id="rId3"/>
    <p:sldId id="266" r:id="rId4"/>
    <p:sldId id="396" r:id="rId5"/>
    <p:sldId id="354" r:id="rId6"/>
    <p:sldId id="366" r:id="rId7"/>
    <p:sldId id="365" r:id="rId8"/>
    <p:sldId id="332" r:id="rId9"/>
    <p:sldId id="276" r:id="rId10"/>
    <p:sldId id="280" r:id="rId11"/>
    <p:sldId id="397" r:id="rId12"/>
    <p:sldId id="398" r:id="rId13"/>
    <p:sldId id="265" r:id="rId14"/>
    <p:sldId id="399" r:id="rId15"/>
    <p:sldId id="400" r:id="rId16"/>
    <p:sldId id="401" r:id="rId17"/>
    <p:sldId id="402" r:id="rId18"/>
    <p:sldId id="279" r:id="rId19"/>
    <p:sldId id="403" r:id="rId20"/>
    <p:sldId id="395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8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BA"/>
    <a:srgbClr val="0B4FA1"/>
    <a:srgbClr val="0B3991"/>
    <a:srgbClr val="922952"/>
    <a:srgbClr val="4D78B5"/>
    <a:srgbClr val="EE6F9D"/>
    <a:srgbClr val="092A65"/>
    <a:srgbClr val="8F982B"/>
    <a:srgbClr val="8A9796"/>
    <a:srgbClr val="B9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957" autoAdjust="0"/>
  </p:normalViewPr>
  <p:slideViewPr>
    <p:cSldViewPr snapToObjects="1">
      <p:cViewPr varScale="1">
        <p:scale>
          <a:sx n="79" d="100"/>
          <a:sy n="79" d="100"/>
        </p:scale>
        <p:origin x="904" y="56"/>
      </p:cViewPr>
      <p:guideLst>
        <p:guide orient="horz" pos="1668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Objects="1">
      <p:cViewPr varScale="1">
        <p:scale>
          <a:sx n="56" d="100"/>
          <a:sy n="56" d="100"/>
        </p:scale>
        <p:origin x="327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0C287-434F-4242-BD18-7CA49161DBE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8E498-31E2-E246-BDBC-7A13B296F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975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A33E2-A445-8F48-8E9C-F4E31A4044E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29882-3497-3748-975E-464FDB7BE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003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74856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29882-3497-3748-975E-464FDB7BEC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5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29882-3497-3748-975E-464FDB7BEC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82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29882-3497-3748-975E-464FDB7BEC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96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29882-3497-3748-975E-464FDB7BEC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3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29882-3497-3748-975E-464FDB7BEC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40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29882-3497-3748-975E-464FDB7BEC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63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29882-3497-3748-975E-464FDB7BEC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47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29882-3497-3748-975E-464FDB7BEC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62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29882-3497-3748-975E-464FDB7BEC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3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29882-3497-3748-975E-464FDB7BEC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45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7488" y="808038"/>
            <a:ext cx="7180263" cy="4040187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2446" y="5388994"/>
            <a:ext cx="4942477" cy="4847852"/>
          </a:xfrm>
          <a:noFill/>
          <a:ln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/>
          </a:p>
        </p:txBody>
      </p:sp>
      <p:sp>
        <p:nvSpPr>
          <p:cNvPr id="292868" name="Päivämäärän paikkamerkki 3"/>
          <p:cNvSpPr>
            <a:spLocks noGrp="1"/>
          </p:cNvSpPr>
          <p:nvPr>
            <p:ph type="dt" sz="quarter" idx="1"/>
          </p:nvPr>
        </p:nvSpPr>
        <p:spPr>
          <a:noFill/>
          <a:ln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5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10.1.2010</a:t>
            </a:r>
          </a:p>
        </p:txBody>
      </p:sp>
    </p:spTree>
    <p:extLst>
      <p:ext uri="{BB962C8B-B14F-4D97-AF65-F5344CB8AC3E}">
        <p14:creationId xmlns:p14="http://schemas.microsoft.com/office/powerpoint/2010/main" val="3985578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7488" y="808038"/>
            <a:ext cx="7180263" cy="4040187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/>
          </a:p>
        </p:txBody>
      </p:sp>
      <p:sp>
        <p:nvSpPr>
          <p:cNvPr id="282628" name="Päivämäärän paikkamerkki 3"/>
          <p:cNvSpPr>
            <a:spLocks noGrp="1"/>
          </p:cNvSpPr>
          <p:nvPr>
            <p:ph type="dt" sz="quarter" idx="1"/>
          </p:nvPr>
        </p:nvSpPr>
        <p:spPr>
          <a:noFill/>
          <a:ln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5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10.1.2010</a:t>
            </a:r>
          </a:p>
        </p:txBody>
      </p:sp>
    </p:spTree>
    <p:extLst>
      <p:ext uri="{BB962C8B-B14F-4D97-AF65-F5344CB8AC3E}">
        <p14:creationId xmlns:p14="http://schemas.microsoft.com/office/powerpoint/2010/main" val="1659735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i-FI" dirty="0"/>
              <a:t>Työn syyosuus monitekijäisessä sairaudessa?</a:t>
            </a:r>
          </a:p>
          <a:p>
            <a:pPr lvl="1"/>
            <a:r>
              <a:rPr lang="fi-FI" dirty="0"/>
              <a:t>Yksilöllisten tekijöiden merkityksen arviointi?</a:t>
            </a:r>
          </a:p>
          <a:p>
            <a:pPr lvl="1"/>
            <a:r>
              <a:rPr lang="fi-FI" dirty="0"/>
              <a:t>Subjektiivisen haitan kokemuksen merkityksen arviointi?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29882-3497-3748-975E-464FDB7BEC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06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29882-3497-3748-975E-464FDB7BEC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85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29882-3497-3748-975E-464FDB7BEC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04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29882-3497-3748-975E-464FDB7BEC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8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sivu - sin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0755" y="176842"/>
            <a:ext cx="8793351" cy="43411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2495550"/>
            <a:ext cx="7772400" cy="609600"/>
          </a:xfrm>
        </p:spPr>
        <p:txBody>
          <a:bodyPr anchor="t">
            <a:normAutofit/>
          </a:bodyPr>
          <a:lstStyle>
            <a:lvl1pPr>
              <a:defRPr sz="3800" b="1" i="0">
                <a:solidFill>
                  <a:schemeClr val="bg1"/>
                </a:solidFill>
                <a:latin typeface="Segoe UI Bold"/>
              </a:defRPr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3105150"/>
            <a:ext cx="7772400" cy="7239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19" name="Alatunnisteen paikkamerkki 18"/>
          <p:cNvSpPr>
            <a:spLocks noGrp="1"/>
          </p:cNvSpPr>
          <p:nvPr>
            <p:ph type="ftr" sz="quarter" idx="10"/>
          </p:nvPr>
        </p:nvSpPr>
        <p:spPr>
          <a:xfrm>
            <a:off x="496800" y="4705200"/>
            <a:ext cx="2894400" cy="274637"/>
          </a:xfrm>
        </p:spPr>
        <p:txBody>
          <a:bodyPr/>
          <a:lstStyle/>
          <a:p>
            <a:r>
              <a:rPr lang="fi-FI"/>
              <a:t>14.4.2019</a:t>
            </a:r>
            <a:endParaRPr lang="fi-FI" dirty="0"/>
          </a:p>
        </p:txBody>
      </p:sp>
      <p:sp>
        <p:nvSpPr>
          <p:cNvPr id="20" name="Dian numeron paikkamerkki 19"/>
          <p:cNvSpPr>
            <a:spLocks noGrp="1"/>
          </p:cNvSpPr>
          <p:nvPr>
            <p:ph type="sldNum" sz="quarter" idx="11"/>
          </p:nvPr>
        </p:nvSpPr>
        <p:spPr>
          <a:xfrm>
            <a:off x="75600" y="4705200"/>
            <a:ext cx="381000" cy="274637"/>
          </a:xfrm>
        </p:spPr>
        <p:txBody>
          <a:bodyPr/>
          <a:lstStyle/>
          <a:p>
            <a:fld id="{59FBE754-1755-44CE-8F30-AB7C90C19D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753193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ppaleinen sisältö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61950"/>
            <a:ext cx="8382000" cy="381000"/>
          </a:xfrm>
        </p:spPr>
        <p:txBody>
          <a:bodyPr anchor="t">
            <a:normAutofit/>
          </a:bodyPr>
          <a:lstStyle>
            <a:lvl1pPr>
              <a:defRPr sz="1600" b="1" i="0" spc="0">
                <a:solidFill>
                  <a:srgbClr val="0B4FA1"/>
                </a:solidFill>
                <a:latin typeface="Segoe UI Bold"/>
              </a:defRPr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441162"/>
            <a:ext cx="2514600" cy="292388"/>
          </a:xfrm>
        </p:spPr>
        <p:txBody>
          <a:bodyPr anchor="b">
            <a:spAutoFit/>
          </a:bodyPr>
          <a:lstStyle>
            <a:lvl1pPr marL="0" indent="0" algn="l">
              <a:spcBef>
                <a:spcPts val="0"/>
              </a:spcBef>
              <a:buNone/>
              <a:defRPr sz="1300" b="1" i="0" baseline="0">
                <a:solidFill>
                  <a:srgbClr val="0B4FA1"/>
                </a:solidFill>
                <a:latin typeface="Segoe UI Bold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1. </a:t>
            </a:r>
            <a:r>
              <a:rPr lang="en-US" dirty="0" err="1"/>
              <a:t>osion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733550"/>
            <a:ext cx="2514600" cy="106680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>
                <a:solidFill>
                  <a:srgbClr val="0B4FA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/>
              <a:t>Leipäteksti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314700" y="1733550"/>
            <a:ext cx="2514600" cy="106680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>
                <a:solidFill>
                  <a:srgbClr val="0B4FA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/>
              <a:t>Leipäteksti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314700" y="1441162"/>
            <a:ext cx="2514600" cy="292388"/>
          </a:xfr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lang="en-US" sz="1300" b="1" i="0" kern="1200" baseline="0" dirty="0">
                <a:solidFill>
                  <a:srgbClr val="0B4FA1"/>
                </a:solidFill>
                <a:latin typeface="Segoe UI Bold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lang="fi-FI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fi-FI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fi-FI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/>
            <a:r>
              <a:rPr lang="fi-FI" dirty="0"/>
              <a:t>2. osion otsikko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48400" y="1733550"/>
            <a:ext cx="2514600" cy="106680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>
                <a:solidFill>
                  <a:srgbClr val="0B4FA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/>
              <a:t>Leipäteksti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48400" y="1441162"/>
            <a:ext cx="2514600" cy="292388"/>
          </a:xfrm>
        </p:spPr>
        <p:txBody>
          <a:bodyPr vert="horz" lIns="91440" tIns="45720" rIns="91440" bIns="45720" rtlCol="0" anchor="b" anchorCtr="0">
            <a:sp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lang="en-US" sz="1300" b="1" i="0" kern="1200" baseline="0" dirty="0">
                <a:solidFill>
                  <a:srgbClr val="0B4FA1"/>
                </a:solidFill>
                <a:latin typeface="Segoe UI Bold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lang="fi-FI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fi-FI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fi-FI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/>
            <a:r>
              <a:rPr lang="fi-FI" dirty="0"/>
              <a:t>3. osion otsikko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248400" y="3333750"/>
            <a:ext cx="2514600" cy="106680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>
                <a:solidFill>
                  <a:srgbClr val="0B4FA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/>
              <a:t>Leipäteksti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248400" y="3041362"/>
            <a:ext cx="2514600" cy="292388"/>
          </a:xfrm>
        </p:spPr>
        <p:txBody>
          <a:bodyPr vert="horz" lIns="91440" tIns="45720" rIns="91440" bIns="45720" rtlCol="0" anchor="b" anchorCtr="0">
            <a:sp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lang="en-US" sz="1300" b="1" i="0" kern="1200" baseline="0" dirty="0">
                <a:solidFill>
                  <a:srgbClr val="0B4FA1"/>
                </a:solidFill>
                <a:latin typeface="Segoe UI Bold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lang="fi-FI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fi-FI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fi-FI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/>
            <a:r>
              <a:rPr lang="fi-FI" dirty="0"/>
              <a:t>6. osion otsikko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14700" y="3333750"/>
            <a:ext cx="2514600" cy="106680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>
                <a:solidFill>
                  <a:srgbClr val="0B4FA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/>
              <a:t>Leipäteksti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3314700" y="3041362"/>
            <a:ext cx="2514600" cy="292388"/>
          </a:xfrm>
        </p:spPr>
        <p:txBody>
          <a:bodyPr vert="horz" lIns="91440" tIns="45720" rIns="91440" bIns="45720" rtlCol="0" anchor="b" anchorCtr="0">
            <a:sp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lang="en-US" sz="1300" b="1" i="0" kern="1200" baseline="0" dirty="0">
                <a:solidFill>
                  <a:srgbClr val="0B4FA1"/>
                </a:solidFill>
                <a:latin typeface="Segoe UI Bold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lang="fi-FI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fi-FI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fi-FI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/>
            <a:r>
              <a:rPr lang="fi-FI" dirty="0"/>
              <a:t>5. osion otsikko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81000" y="3333750"/>
            <a:ext cx="2514600" cy="106680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>
                <a:solidFill>
                  <a:srgbClr val="0B4FA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/>
              <a:t>Leipäteksti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3028950"/>
            <a:ext cx="2514600" cy="292388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lang="en-US" sz="1300" b="1" i="0" kern="1200" baseline="0" dirty="0" err="1" smtClean="0">
                <a:solidFill>
                  <a:srgbClr val="0B4FA1"/>
                </a:solidFill>
                <a:latin typeface="Segoe UI Bold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4. </a:t>
            </a:r>
            <a:r>
              <a:rPr lang="en-US" dirty="0" err="1"/>
              <a:t>osion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22"/>
          </p:nvPr>
        </p:nvSpPr>
        <p:spPr>
          <a:xfrm>
            <a:off x="802800" y="4705200"/>
            <a:ext cx="2894400" cy="274637"/>
          </a:xfrm>
        </p:spPr>
        <p:txBody>
          <a:bodyPr/>
          <a:lstStyle/>
          <a:p>
            <a:r>
              <a:rPr lang="fi-FI"/>
              <a:t>14.4.2019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23"/>
          </p:nvPr>
        </p:nvSpPr>
        <p:spPr>
          <a:xfrm>
            <a:off x="381600" y="4705200"/>
            <a:ext cx="381000" cy="274637"/>
          </a:xfrm>
        </p:spPr>
        <p:txBody>
          <a:bodyPr/>
          <a:lstStyle/>
          <a:p>
            <a:fld id="{59FBE754-1755-44CE-8F30-AB7C90C19D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915225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 kappaleinen sisältö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61950"/>
            <a:ext cx="8382000" cy="381000"/>
          </a:xfrm>
        </p:spPr>
        <p:txBody>
          <a:bodyPr anchor="t">
            <a:normAutofit/>
          </a:bodyPr>
          <a:lstStyle>
            <a:lvl1pPr>
              <a:defRPr sz="1600" b="1" i="0" spc="0">
                <a:solidFill>
                  <a:srgbClr val="0B4FA1"/>
                </a:solidFill>
                <a:latin typeface="Segoe UI Bold"/>
              </a:defRPr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3193762"/>
            <a:ext cx="2514600" cy="292388"/>
          </a:xfrm>
        </p:spPr>
        <p:txBody>
          <a:bodyPr anchor="b">
            <a:spAutoFit/>
          </a:bodyPr>
          <a:lstStyle>
            <a:lvl1pPr marL="0" indent="0" algn="l">
              <a:spcBef>
                <a:spcPts val="0"/>
              </a:spcBef>
              <a:buNone/>
              <a:defRPr sz="1300" b="1" i="0" baseline="0">
                <a:solidFill>
                  <a:srgbClr val="0B4FA1"/>
                </a:solidFill>
                <a:latin typeface="Segoe UI Bold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1. </a:t>
            </a:r>
            <a:r>
              <a:rPr lang="en-US" dirty="0" err="1"/>
              <a:t>osion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486150"/>
            <a:ext cx="2514600" cy="106680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>
                <a:solidFill>
                  <a:srgbClr val="0B4FA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/>
              <a:t>Leipäteksti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314700" y="3486150"/>
            <a:ext cx="2514600" cy="106680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>
                <a:solidFill>
                  <a:srgbClr val="0B4FA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/>
              <a:t>Leipäteksti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314700" y="3193762"/>
            <a:ext cx="2514600" cy="292388"/>
          </a:xfr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lang="fi-FI" sz="1300" b="1" i="0" kern="1200" baseline="0" dirty="0" smtClean="0">
                <a:solidFill>
                  <a:srgbClr val="0B4FA1"/>
                </a:solidFill>
                <a:latin typeface="Segoe UI Bold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lang="fi-FI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fi-FI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fi-FI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/>
            <a:r>
              <a:rPr lang="fi-FI" dirty="0"/>
              <a:t>2. osion otsikko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48400" y="3486150"/>
            <a:ext cx="2514600" cy="106680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>
                <a:solidFill>
                  <a:srgbClr val="0B4FA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/>
              <a:t>Leipäteksti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48400" y="3193762"/>
            <a:ext cx="2514600" cy="292388"/>
          </a:xfrm>
        </p:spPr>
        <p:txBody>
          <a:bodyPr vert="horz" lIns="91440" tIns="45720" rIns="91440" bIns="45720" rtlCol="0" anchor="b" anchorCtr="0">
            <a:sp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lang="en-US" sz="1300" b="1" i="0" kern="1200" baseline="0" dirty="0">
                <a:solidFill>
                  <a:srgbClr val="0B4FA1"/>
                </a:solidFill>
                <a:latin typeface="Segoe UI Bold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lang="fi-FI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fi-FI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fi-FI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/>
            <a:r>
              <a:rPr lang="fi-FI" dirty="0"/>
              <a:t>3. osion otsikko</a:t>
            </a:r>
            <a:endParaRPr lang="en-U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3314700" y="1000350"/>
            <a:ext cx="2520000" cy="180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6248400" y="1000350"/>
            <a:ext cx="2520000" cy="1800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1000350"/>
            <a:ext cx="2520000" cy="180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9"/>
          </p:nvPr>
        </p:nvSpPr>
        <p:spPr>
          <a:xfrm>
            <a:off x="802800" y="4705200"/>
            <a:ext cx="2894400" cy="274637"/>
          </a:xfrm>
        </p:spPr>
        <p:txBody>
          <a:bodyPr/>
          <a:lstStyle/>
          <a:p>
            <a:r>
              <a:rPr lang="fi-FI"/>
              <a:t>14.4.2019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20"/>
          </p:nvPr>
        </p:nvSpPr>
        <p:spPr>
          <a:xfrm>
            <a:off x="381600" y="4705200"/>
            <a:ext cx="381000" cy="274637"/>
          </a:xfrm>
        </p:spPr>
        <p:txBody>
          <a:bodyPr/>
          <a:lstStyle/>
          <a:p>
            <a:fld id="{59FBE754-1755-44CE-8F30-AB7C90C19D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90600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kappaleinen sisältö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61950"/>
            <a:ext cx="8382000" cy="381000"/>
          </a:xfrm>
        </p:spPr>
        <p:txBody>
          <a:bodyPr anchor="t">
            <a:normAutofit/>
          </a:bodyPr>
          <a:lstStyle>
            <a:lvl1pPr>
              <a:defRPr sz="1600" b="1" i="0" spc="0">
                <a:solidFill>
                  <a:srgbClr val="0B4FA1"/>
                </a:solidFill>
                <a:latin typeface="Segoe UI Bold"/>
              </a:defRPr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441162"/>
            <a:ext cx="3962400" cy="292388"/>
          </a:xfrm>
        </p:spPr>
        <p:txBody>
          <a:bodyPr wrap="square" anchor="b">
            <a:spAutoFit/>
          </a:bodyPr>
          <a:lstStyle>
            <a:lvl1pPr marL="0" indent="0" algn="l">
              <a:spcBef>
                <a:spcPts val="0"/>
              </a:spcBef>
              <a:buNone/>
              <a:defRPr sz="1300" b="1" i="0" baseline="0">
                <a:solidFill>
                  <a:srgbClr val="0B4FA1"/>
                </a:solidFill>
                <a:latin typeface="Segoe UI Bold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1. </a:t>
            </a:r>
            <a:r>
              <a:rPr lang="en-US" dirty="0" err="1"/>
              <a:t>osion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733550"/>
            <a:ext cx="3962400" cy="106680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>
                <a:solidFill>
                  <a:srgbClr val="0B4FA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/>
              <a:t>Leipäteksti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00600" y="1733550"/>
            <a:ext cx="3962400" cy="106680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>
                <a:solidFill>
                  <a:srgbClr val="0B4FA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/>
              <a:t>Leipäteksti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00600" y="1441162"/>
            <a:ext cx="3962400" cy="292388"/>
          </a:xfr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lang="en-US" sz="1300" b="1" i="0" kern="1200" baseline="0" dirty="0">
                <a:solidFill>
                  <a:srgbClr val="0B4FA1"/>
                </a:solidFill>
                <a:latin typeface="Segoe UI Bold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lang="fi-FI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fi-FI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fi-FI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/>
            <a:r>
              <a:rPr lang="fi-FI" dirty="0"/>
              <a:t>2. osion otsikko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321338"/>
            <a:ext cx="3962400" cy="106680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>
                <a:solidFill>
                  <a:srgbClr val="0B4FA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/>
              <a:t>Leipäteksti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3028950"/>
            <a:ext cx="3962400" cy="29238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lang="en-US" sz="1300" b="1" i="0" kern="1200" baseline="0" dirty="0">
                <a:solidFill>
                  <a:srgbClr val="0B4FA1"/>
                </a:solidFill>
                <a:latin typeface="Segoe UI Bold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lang="fi-FI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fi-FI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fi-FI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/>
            <a:r>
              <a:rPr lang="fi-FI" dirty="0"/>
              <a:t>3. osion otsikko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333750"/>
            <a:ext cx="3962400" cy="106680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>
                <a:solidFill>
                  <a:srgbClr val="0B4FA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/>
              <a:t>Leipäteksti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3028950"/>
            <a:ext cx="3962400" cy="292388"/>
          </a:xfrm>
        </p:spPr>
        <p:txBody>
          <a:bodyPr wrap="square" anchor="b" anchorCtr="0">
            <a:sp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lang="en-US" sz="1300" b="1" i="0" kern="1200" baseline="0" dirty="0">
                <a:solidFill>
                  <a:srgbClr val="0B4FA1"/>
                </a:solidFill>
                <a:latin typeface="Segoe UI Bold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4. </a:t>
            </a:r>
            <a:r>
              <a:rPr lang="en-US" dirty="0" err="1"/>
              <a:t>osion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22"/>
          </p:nvPr>
        </p:nvSpPr>
        <p:spPr>
          <a:xfrm>
            <a:off x="802800" y="4705200"/>
            <a:ext cx="2894400" cy="274637"/>
          </a:xfrm>
        </p:spPr>
        <p:txBody>
          <a:bodyPr/>
          <a:lstStyle/>
          <a:p>
            <a:r>
              <a:rPr lang="fi-FI"/>
              <a:t>14.4.2019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23"/>
          </p:nvPr>
        </p:nvSpPr>
        <p:spPr>
          <a:xfrm>
            <a:off x="381600" y="4705200"/>
            <a:ext cx="381000" cy="274637"/>
          </a:xfrm>
        </p:spPr>
        <p:txBody>
          <a:bodyPr/>
          <a:lstStyle/>
          <a:p>
            <a:fld id="{59FBE754-1755-44CE-8F30-AB7C90C19D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092268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kaavion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61950"/>
            <a:ext cx="8382000" cy="381000"/>
          </a:xfrm>
        </p:spPr>
        <p:txBody>
          <a:bodyPr anchor="t">
            <a:normAutofit/>
          </a:bodyPr>
          <a:lstStyle>
            <a:lvl1pPr>
              <a:defRPr sz="1600" b="1" i="0" spc="0">
                <a:solidFill>
                  <a:srgbClr val="0B4FA1"/>
                </a:solidFill>
                <a:latin typeface="Segoe UI Bold"/>
              </a:defRPr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7" name="Chart Placeholder 12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00150"/>
            <a:ext cx="3352800" cy="291306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kaavio</a:t>
            </a:r>
            <a:endParaRPr lang="en-US" dirty="0"/>
          </a:p>
        </p:txBody>
      </p:sp>
      <p:sp>
        <p:nvSpPr>
          <p:cNvPr id="10" name="Chart Placeholder 12"/>
          <p:cNvSpPr>
            <a:spLocks noGrp="1"/>
          </p:cNvSpPr>
          <p:nvPr>
            <p:ph type="chart" sz="quarter" idx="14" hasCustomPrompt="1"/>
          </p:nvPr>
        </p:nvSpPr>
        <p:spPr>
          <a:xfrm>
            <a:off x="4953000" y="1200150"/>
            <a:ext cx="3352800" cy="291306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kaavio</a:t>
            </a:r>
            <a:endParaRPr lang="en-US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>
          <a:xfrm>
            <a:off x="802800" y="4705200"/>
            <a:ext cx="2894400" cy="274637"/>
          </a:xfrm>
        </p:spPr>
        <p:txBody>
          <a:bodyPr/>
          <a:lstStyle/>
          <a:p>
            <a:r>
              <a:rPr lang="fi-FI"/>
              <a:t>14.4.2019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81600" y="4705200"/>
            <a:ext cx="381000" cy="274637"/>
          </a:xfrm>
        </p:spPr>
        <p:txBody>
          <a:bodyPr/>
          <a:lstStyle/>
          <a:p>
            <a:fld id="{59FBE754-1755-44CE-8F30-AB7C90C19D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647540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12"/>
          <p:cNvSpPr>
            <a:spLocks noGrp="1"/>
          </p:cNvSpPr>
          <p:nvPr>
            <p:ph type="chart" sz="quarter" idx="13" hasCustomPrompt="1"/>
          </p:nvPr>
        </p:nvSpPr>
        <p:spPr>
          <a:xfrm>
            <a:off x="381000" y="1047750"/>
            <a:ext cx="8382000" cy="33528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kaavio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61950"/>
            <a:ext cx="8382000" cy="381000"/>
          </a:xfrm>
        </p:spPr>
        <p:txBody>
          <a:bodyPr anchor="t">
            <a:normAutofit/>
          </a:bodyPr>
          <a:lstStyle>
            <a:lvl1pPr>
              <a:defRPr sz="1600" b="1" i="0" spc="0">
                <a:solidFill>
                  <a:srgbClr val="0B4FA1"/>
                </a:solidFill>
                <a:latin typeface="Segoe UI Bold"/>
              </a:defRPr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>
          <a:xfrm>
            <a:off x="802800" y="4705200"/>
            <a:ext cx="2894400" cy="274637"/>
          </a:xfrm>
        </p:spPr>
        <p:txBody>
          <a:bodyPr/>
          <a:lstStyle/>
          <a:p>
            <a:r>
              <a:rPr lang="fi-FI"/>
              <a:t>14.4.2019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5"/>
          </p:nvPr>
        </p:nvSpPr>
        <p:spPr>
          <a:xfrm>
            <a:off x="381600" y="4705200"/>
            <a:ext cx="381000" cy="274637"/>
          </a:xfrm>
        </p:spPr>
        <p:txBody>
          <a:bodyPr/>
          <a:lstStyle/>
          <a:p>
            <a:fld id="{59FBE754-1755-44CE-8F30-AB7C90C19D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995891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61950"/>
            <a:ext cx="8382000" cy="381000"/>
          </a:xfrm>
        </p:spPr>
        <p:txBody>
          <a:bodyPr anchor="t">
            <a:normAutofit/>
          </a:bodyPr>
          <a:lstStyle>
            <a:lvl1pPr>
              <a:defRPr sz="1600" b="1" i="0" spc="0">
                <a:solidFill>
                  <a:srgbClr val="0B4FA1"/>
                </a:solidFill>
                <a:latin typeface="Segoe UI Bold"/>
              </a:defRPr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4" hasCustomPrompt="1"/>
          </p:nvPr>
        </p:nvSpPr>
        <p:spPr>
          <a:xfrm>
            <a:off x="381000" y="1047750"/>
            <a:ext cx="8382000" cy="3352800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taulukko</a:t>
            </a:r>
            <a:endParaRPr lang="en-US" dirty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5"/>
          </p:nvPr>
        </p:nvSpPr>
        <p:spPr>
          <a:xfrm>
            <a:off x="802800" y="4705200"/>
            <a:ext cx="2894400" cy="274637"/>
          </a:xfrm>
        </p:spPr>
        <p:txBody>
          <a:bodyPr/>
          <a:lstStyle/>
          <a:p>
            <a:r>
              <a:rPr lang="fi-FI"/>
              <a:t>14.4.2019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381600" y="4705200"/>
            <a:ext cx="381000" cy="274637"/>
          </a:xfrm>
        </p:spPr>
        <p:txBody>
          <a:bodyPr/>
          <a:lstStyle/>
          <a:p>
            <a:fld id="{59FBE754-1755-44CE-8F30-AB7C90C19D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161617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i + luku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61950"/>
            <a:ext cx="8382000" cy="381000"/>
          </a:xfrm>
        </p:spPr>
        <p:txBody>
          <a:bodyPr anchor="t">
            <a:normAutofit/>
          </a:bodyPr>
          <a:lstStyle>
            <a:lvl1pPr>
              <a:defRPr sz="1600" b="1" i="0" spc="0">
                <a:solidFill>
                  <a:srgbClr val="0B4FA1"/>
                </a:solidFill>
                <a:latin typeface="Segoe UI Bold"/>
              </a:defRPr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685800" y="1206500"/>
            <a:ext cx="3505200" cy="291306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ikoni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4953000" y="1206500"/>
            <a:ext cx="3810000" cy="2913063"/>
          </a:xfrm>
        </p:spPr>
        <p:txBody>
          <a:bodyPr>
            <a:noAutofit/>
          </a:bodyPr>
          <a:lstStyle>
            <a:lvl1pPr marL="0" indent="0">
              <a:buNone/>
              <a:defRPr sz="14000">
                <a:solidFill>
                  <a:srgbClr val="E7467E"/>
                </a:solidFill>
              </a:defRPr>
            </a:lvl1pPr>
          </a:lstStyle>
          <a:p>
            <a:pPr lvl="0"/>
            <a:r>
              <a:rPr lang="fi-FI" dirty="0"/>
              <a:t>Luku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9"/>
          </p:nvPr>
        </p:nvSpPr>
        <p:spPr>
          <a:xfrm>
            <a:off x="802800" y="4705200"/>
            <a:ext cx="2894400" cy="274637"/>
          </a:xfrm>
        </p:spPr>
        <p:txBody>
          <a:bodyPr/>
          <a:lstStyle/>
          <a:p>
            <a:r>
              <a:rPr lang="fi-FI"/>
              <a:t>14.4.2019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20"/>
          </p:nvPr>
        </p:nvSpPr>
        <p:spPr>
          <a:xfrm>
            <a:off x="381600" y="4705200"/>
            <a:ext cx="381000" cy="274637"/>
          </a:xfrm>
        </p:spPr>
        <p:txBody>
          <a:bodyPr/>
          <a:lstStyle/>
          <a:p>
            <a:fld id="{59FBE754-1755-44CE-8F30-AB7C90C19D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131504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ikoni + teksti + luku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61950"/>
            <a:ext cx="8382000" cy="381000"/>
          </a:xfrm>
        </p:spPr>
        <p:txBody>
          <a:bodyPr anchor="t">
            <a:normAutofit/>
          </a:bodyPr>
          <a:lstStyle>
            <a:lvl1pPr>
              <a:defRPr sz="1600" b="1" i="0" spc="0">
                <a:solidFill>
                  <a:srgbClr val="0B4FA1"/>
                </a:solidFill>
                <a:latin typeface="Segoe UI Bold"/>
              </a:defRPr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686175" y="971550"/>
            <a:ext cx="1771650" cy="1600200"/>
          </a:xfrm>
        </p:spPr>
        <p:txBody>
          <a:bodyPr/>
          <a:lstStyle>
            <a:lvl1pPr marL="0" indent="0" algn="ctr">
              <a:buNone/>
              <a:defRPr>
                <a:solidFill>
                  <a:srgbClr val="0B4FA1"/>
                </a:solidFill>
              </a:defRPr>
            </a:lvl1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ikoni</a:t>
            </a:r>
            <a:r>
              <a:rPr lang="en-US" dirty="0"/>
              <a:t> tai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86175" y="2647950"/>
            <a:ext cx="1771650" cy="6858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0B4FA1"/>
                </a:solidFill>
                <a:latin typeface="Segoe UI"/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686175" y="3409950"/>
            <a:ext cx="1771650" cy="990600"/>
          </a:xfrm>
        </p:spPr>
        <p:txBody>
          <a:bodyPr>
            <a:noAutofit/>
          </a:bodyPr>
          <a:lstStyle>
            <a:lvl1pPr marL="0" indent="0" algn="ctr">
              <a:buNone/>
              <a:defRPr sz="4500">
                <a:solidFill>
                  <a:srgbClr val="E7467E"/>
                </a:solidFill>
              </a:defRPr>
            </a:lvl1pPr>
          </a:lstStyle>
          <a:p>
            <a:pPr lvl="0"/>
            <a:r>
              <a:rPr lang="fi-FI" dirty="0"/>
              <a:t>Luku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400800" y="971550"/>
            <a:ext cx="1771650" cy="1600200"/>
          </a:xfrm>
        </p:spPr>
        <p:txBody>
          <a:bodyPr/>
          <a:lstStyle>
            <a:lvl1pPr marL="0" indent="0" algn="ctr">
              <a:buNone/>
              <a:defRPr>
                <a:solidFill>
                  <a:srgbClr val="0B4FA1"/>
                </a:solidFill>
              </a:defRPr>
            </a:lvl1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ikoni</a:t>
            </a:r>
            <a:r>
              <a:rPr lang="en-US" dirty="0"/>
              <a:t> tai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2647950"/>
            <a:ext cx="1771650" cy="6858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0B4FA1"/>
                </a:solidFill>
                <a:latin typeface="Segoe UI"/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400800" y="3409950"/>
            <a:ext cx="1771650" cy="990600"/>
          </a:xfrm>
        </p:spPr>
        <p:txBody>
          <a:bodyPr>
            <a:noAutofit/>
          </a:bodyPr>
          <a:lstStyle>
            <a:lvl1pPr marL="0" indent="0" algn="ctr">
              <a:buNone/>
              <a:defRPr sz="4500">
                <a:solidFill>
                  <a:srgbClr val="E7467E"/>
                </a:solidFill>
              </a:defRPr>
            </a:lvl1pPr>
          </a:lstStyle>
          <a:p>
            <a:pPr lvl="0"/>
            <a:r>
              <a:rPr lang="fi-FI" dirty="0"/>
              <a:t>Luku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914400" y="971550"/>
            <a:ext cx="1771650" cy="1600200"/>
          </a:xfrm>
        </p:spPr>
        <p:txBody>
          <a:bodyPr/>
          <a:lstStyle>
            <a:lvl1pPr marL="0" indent="0" algn="ctr">
              <a:buNone/>
              <a:defRPr>
                <a:solidFill>
                  <a:srgbClr val="0B4FA1"/>
                </a:solidFill>
              </a:defRPr>
            </a:lvl1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ikoni</a:t>
            </a:r>
            <a:r>
              <a:rPr lang="en-US" dirty="0"/>
              <a:t> tai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2647950"/>
            <a:ext cx="1771650" cy="6858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0B4FA1"/>
                </a:solidFill>
                <a:latin typeface="Segoe UI"/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3409950"/>
            <a:ext cx="1771650" cy="990600"/>
          </a:xfrm>
        </p:spPr>
        <p:txBody>
          <a:bodyPr>
            <a:noAutofit/>
          </a:bodyPr>
          <a:lstStyle>
            <a:lvl1pPr marL="0" indent="0" algn="ctr">
              <a:buNone/>
              <a:defRPr sz="4500">
                <a:solidFill>
                  <a:srgbClr val="E7467E"/>
                </a:solidFill>
              </a:defRPr>
            </a:lvl1pPr>
          </a:lstStyle>
          <a:p>
            <a:pPr lvl="0"/>
            <a:r>
              <a:rPr lang="fi-FI" dirty="0"/>
              <a:t>Luku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20"/>
          </p:nvPr>
        </p:nvSpPr>
        <p:spPr>
          <a:xfrm>
            <a:off x="802800" y="4705200"/>
            <a:ext cx="2894400" cy="274637"/>
          </a:xfrm>
        </p:spPr>
        <p:txBody>
          <a:bodyPr/>
          <a:lstStyle/>
          <a:p>
            <a:r>
              <a:rPr lang="fi-FI"/>
              <a:t>14.4.2019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21"/>
          </p:nvPr>
        </p:nvSpPr>
        <p:spPr>
          <a:xfrm>
            <a:off x="381600" y="4705200"/>
            <a:ext cx="381000" cy="274637"/>
          </a:xfrm>
        </p:spPr>
        <p:txBody>
          <a:bodyPr/>
          <a:lstStyle/>
          <a:p>
            <a:fld id="{59FBE754-1755-44CE-8F30-AB7C90C19D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019371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61950"/>
            <a:ext cx="8382000" cy="381000"/>
          </a:xfrm>
        </p:spPr>
        <p:txBody>
          <a:bodyPr anchor="t">
            <a:normAutofit/>
          </a:bodyPr>
          <a:lstStyle>
            <a:lvl1pPr>
              <a:defRPr sz="1600" b="1" i="0" spc="0">
                <a:solidFill>
                  <a:srgbClr val="0B4FA1"/>
                </a:solidFill>
                <a:latin typeface="Segoe UI Bold"/>
              </a:defRPr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5257800" y="1206500"/>
            <a:ext cx="3505200" cy="2913063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B4FA1"/>
                </a:solidFill>
              </a:defRPr>
            </a:lvl1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1206500"/>
            <a:ext cx="4419600" cy="2913063"/>
          </a:xfrm>
        </p:spPr>
        <p:txBody>
          <a:bodyPr anchor="ctr">
            <a:noAutofit/>
          </a:bodyPr>
          <a:lstStyle>
            <a:lvl1pPr marL="0" indent="0">
              <a:lnSpc>
                <a:spcPts val="1600"/>
              </a:lnSpc>
              <a:buNone/>
              <a:defRPr sz="1200">
                <a:solidFill>
                  <a:srgbClr val="0B4FA1"/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9"/>
          </p:nvPr>
        </p:nvSpPr>
        <p:spPr>
          <a:xfrm>
            <a:off x="802800" y="4705200"/>
            <a:ext cx="2894400" cy="274637"/>
          </a:xfrm>
        </p:spPr>
        <p:txBody>
          <a:bodyPr/>
          <a:lstStyle/>
          <a:p>
            <a:r>
              <a:rPr lang="fi-FI"/>
              <a:t>14.4.2019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20"/>
          </p:nvPr>
        </p:nvSpPr>
        <p:spPr>
          <a:xfrm>
            <a:off x="381600" y="4705200"/>
            <a:ext cx="381000" cy="274637"/>
          </a:xfrm>
        </p:spPr>
        <p:txBody>
          <a:bodyPr/>
          <a:lstStyle/>
          <a:p>
            <a:fld id="{59FBE754-1755-44CE-8F30-AB7C90C19D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463505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61950"/>
            <a:ext cx="8382000" cy="381000"/>
          </a:xfrm>
        </p:spPr>
        <p:txBody>
          <a:bodyPr anchor="t">
            <a:normAutofit/>
          </a:bodyPr>
          <a:lstStyle>
            <a:lvl1pPr>
              <a:defRPr sz="1600" b="1" i="0" spc="0">
                <a:solidFill>
                  <a:srgbClr val="0B4FA1"/>
                </a:solidFill>
                <a:latin typeface="Segoe UI Bold"/>
              </a:defRPr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895350"/>
            <a:ext cx="8382000" cy="1447800"/>
          </a:xfrm>
          <a:solidFill>
            <a:srgbClr val="0B3991"/>
          </a:solidFill>
        </p:spPr>
        <p:txBody>
          <a:bodyPr tIns="180000" anchor="t"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0" indent="0" algn="ctr">
              <a:buNone/>
              <a:defRPr sz="1400">
                <a:solidFill>
                  <a:srgbClr val="FFFFFF"/>
                </a:solidFill>
                <a:latin typeface="Segoe WP"/>
              </a:defRPr>
            </a:lvl2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419350"/>
            <a:ext cx="4140000" cy="2057400"/>
          </a:xfrm>
          <a:solidFill>
            <a:srgbClr val="E7467E"/>
          </a:solidFill>
        </p:spPr>
        <p:txBody>
          <a:bodyPr lIns="180000" tIns="180000" anchor="t">
            <a:normAutofit/>
          </a:bodyPr>
          <a:lstStyle>
            <a:lvl1pPr marL="0" indent="0" algn="l">
              <a:buNone/>
              <a:defRPr sz="2400">
                <a:ln>
                  <a:noFill/>
                </a:ln>
                <a:solidFill>
                  <a:srgbClr val="FFFFFF"/>
                </a:solidFill>
              </a:defRPr>
            </a:lvl1pPr>
            <a:lvl2pPr marL="0" indent="0" algn="l">
              <a:buNone/>
              <a:defRPr sz="1400">
                <a:ln>
                  <a:noFill/>
                </a:ln>
                <a:solidFill>
                  <a:srgbClr val="FFFFFF"/>
                </a:solidFill>
                <a:latin typeface="Segoe WP"/>
              </a:defRPr>
            </a:lvl2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623000" y="2419350"/>
            <a:ext cx="4140000" cy="2057400"/>
          </a:xfrm>
          <a:solidFill>
            <a:srgbClr val="E7467E"/>
          </a:solidFill>
        </p:spPr>
        <p:txBody>
          <a:bodyPr lIns="180000" tIns="180000" anchor="t"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0" indent="0" algn="l">
              <a:buNone/>
              <a:defRPr sz="1400">
                <a:solidFill>
                  <a:srgbClr val="FFFFFF"/>
                </a:solidFill>
                <a:latin typeface="Segoe WP"/>
              </a:defRPr>
            </a:lvl2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14600" y="1504950"/>
            <a:ext cx="39624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Segoe UI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58600" y="2952750"/>
            <a:ext cx="3632400" cy="1219200"/>
          </a:xfrm>
        </p:spPr>
        <p:txBody>
          <a:bodyPr lIns="0" tIns="108000" rIns="0" b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Segoe UI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2952750"/>
            <a:ext cx="3632400" cy="1219200"/>
          </a:xfrm>
        </p:spPr>
        <p:txBody>
          <a:bodyPr lIns="0" tIns="108000" rIns="0" b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Segoe UI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7"/>
          </p:nvPr>
        </p:nvSpPr>
        <p:spPr>
          <a:xfrm>
            <a:off x="709200" y="4705200"/>
            <a:ext cx="2894400" cy="274637"/>
          </a:xfrm>
        </p:spPr>
        <p:txBody>
          <a:bodyPr/>
          <a:lstStyle/>
          <a:p>
            <a:r>
              <a:rPr lang="fi-FI"/>
              <a:t>14.4.2019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8"/>
          </p:nvPr>
        </p:nvSpPr>
        <p:spPr>
          <a:xfrm>
            <a:off x="288000" y="4705200"/>
            <a:ext cx="381000" cy="274637"/>
          </a:xfrm>
        </p:spPr>
        <p:txBody>
          <a:bodyPr/>
          <a:lstStyle/>
          <a:p>
            <a:fld id="{59FBE754-1755-44CE-8F30-AB7C90C19D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020696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sivu -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74031"/>
            <a:ext cx="7772400" cy="1102519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0B4FA1"/>
                </a:solidFill>
                <a:latin typeface="Segoe UI Bold"/>
              </a:defRPr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914650"/>
            <a:ext cx="7772400" cy="991958"/>
          </a:xfrm>
        </p:spPr>
        <p:txBody>
          <a:bodyPr/>
          <a:lstStyle>
            <a:lvl1pPr marL="0" indent="0" algn="l">
              <a:buNone/>
              <a:defRPr>
                <a:solidFill>
                  <a:srgbClr val="0B4FA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>
          <a:xfrm>
            <a:off x="1108800" y="4705200"/>
            <a:ext cx="2894400" cy="274637"/>
          </a:xfrm>
        </p:spPr>
        <p:txBody>
          <a:bodyPr/>
          <a:lstStyle/>
          <a:p>
            <a:r>
              <a:rPr lang="fi-FI"/>
              <a:t>14.4.2019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687600" y="4705200"/>
            <a:ext cx="381000" cy="274637"/>
          </a:xfrm>
        </p:spPr>
        <p:txBody>
          <a:bodyPr/>
          <a:lstStyle/>
          <a:p>
            <a:fld id="{59FBE754-1755-44CE-8F30-AB7C90C19D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 -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76350"/>
            <a:ext cx="8382000" cy="2514600"/>
          </a:xfrm>
        </p:spPr>
        <p:txBody>
          <a:bodyPr anchor="ctr">
            <a:normAutofit/>
          </a:bodyPr>
          <a:lstStyle>
            <a:lvl1pPr marL="0" indent="0">
              <a:lnSpc>
                <a:spcPts val="4000"/>
              </a:lnSpc>
              <a:buNone/>
              <a:defRPr sz="4400"/>
            </a:lvl1pPr>
          </a:lstStyle>
          <a:p>
            <a:pPr lvl="0"/>
            <a:r>
              <a:rPr lang="fi-FI" dirty="0"/>
              <a:t>Iso otsikko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2"/>
          </p:nvPr>
        </p:nvSpPr>
        <p:spPr>
          <a:xfrm>
            <a:off x="802800" y="4705200"/>
            <a:ext cx="2894400" cy="274637"/>
          </a:xfrm>
        </p:spPr>
        <p:txBody>
          <a:bodyPr/>
          <a:lstStyle/>
          <a:p>
            <a:r>
              <a:rPr lang="fi-FI"/>
              <a:t>14.4.2019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3"/>
          </p:nvPr>
        </p:nvSpPr>
        <p:spPr>
          <a:xfrm>
            <a:off x="381600" y="4705200"/>
            <a:ext cx="381000" cy="274637"/>
          </a:xfrm>
        </p:spPr>
        <p:txBody>
          <a:bodyPr/>
          <a:lstStyle/>
          <a:p>
            <a:fld id="{59FBE754-1755-44CE-8F30-AB7C90C19D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251373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 tausta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60755" y="176842"/>
            <a:ext cx="8793351" cy="434118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7" name="picture_dark"/>
          <p:cNvSpPr>
            <a:spLocks noGrp="1"/>
          </p:cNvSpPr>
          <p:nvPr>
            <p:ph type="pic" sz="quarter" idx="13" hasCustomPrompt="1"/>
          </p:nvPr>
        </p:nvSpPr>
        <p:spPr>
          <a:xfrm>
            <a:off x="160755" y="176842"/>
            <a:ext cx="8793351" cy="4341183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taustakuva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76350"/>
            <a:ext cx="8382000" cy="2514600"/>
          </a:xfrm>
        </p:spPr>
        <p:txBody>
          <a:bodyPr anchor="ctr">
            <a:normAutofit/>
          </a:bodyPr>
          <a:lstStyle>
            <a:lvl1pPr marL="0" indent="0">
              <a:lnSpc>
                <a:spcPts val="4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Iso otsikko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>
          <a:xfrm>
            <a:off x="496800" y="4705200"/>
            <a:ext cx="2894400" cy="274637"/>
          </a:xfrm>
        </p:spPr>
        <p:txBody>
          <a:bodyPr/>
          <a:lstStyle/>
          <a:p>
            <a:r>
              <a:rPr lang="fi-FI"/>
              <a:t>14.4.2019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5"/>
          </p:nvPr>
        </p:nvSpPr>
        <p:spPr>
          <a:xfrm>
            <a:off x="75600" y="4705200"/>
            <a:ext cx="381000" cy="274637"/>
          </a:xfrm>
        </p:spPr>
        <p:txBody>
          <a:bodyPr/>
          <a:lstStyle/>
          <a:p>
            <a:fld id="{59FBE754-1755-44CE-8F30-AB7C90C19D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523164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tausta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60755" y="176842"/>
            <a:ext cx="8793351" cy="434118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7" name="picture_dark"/>
          <p:cNvSpPr>
            <a:spLocks noGrp="1"/>
          </p:cNvSpPr>
          <p:nvPr>
            <p:ph type="pic" sz="quarter" idx="13" hasCustomPrompt="1"/>
          </p:nvPr>
        </p:nvSpPr>
        <p:spPr>
          <a:xfrm>
            <a:off x="160755" y="176842"/>
            <a:ext cx="8793351" cy="4341183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taustakuva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666750"/>
            <a:ext cx="8382000" cy="381000"/>
          </a:xfrm>
        </p:spPr>
        <p:txBody>
          <a:bodyPr anchor="t">
            <a:normAutofit/>
          </a:bodyPr>
          <a:lstStyle>
            <a:lvl1pPr>
              <a:defRPr sz="1600" b="1" i="0" spc="0">
                <a:solidFill>
                  <a:schemeClr val="bg1"/>
                </a:solidFill>
                <a:latin typeface="Segoe UI Bold"/>
              </a:defRPr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352550"/>
            <a:ext cx="8382000" cy="2895600"/>
          </a:xfrm>
        </p:spPr>
        <p:txBody>
          <a:bodyPr anchor="ctr">
            <a:normAutofit/>
          </a:bodyPr>
          <a:lstStyle>
            <a:lvl1pPr marL="269875" indent="-269875" algn="l">
              <a:buFont typeface="Arial"/>
              <a:buChar char="•"/>
              <a:defRPr sz="1800">
                <a:solidFill>
                  <a:schemeClr val="bg1"/>
                </a:solidFill>
                <a:latin typeface="Segoe UI"/>
              </a:defRPr>
            </a:lvl1pPr>
            <a:lvl2pPr marL="457200" indent="0" algn="l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4550" indent="-285750" algn="l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Luettelo</a:t>
            </a:r>
            <a:endParaRPr lang="en-US" dirty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>
          <a:xfrm>
            <a:off x="496800" y="4705200"/>
            <a:ext cx="2894400" cy="274637"/>
          </a:xfrm>
        </p:spPr>
        <p:txBody>
          <a:bodyPr/>
          <a:lstStyle/>
          <a:p>
            <a:r>
              <a:rPr lang="fi-FI"/>
              <a:t>14.4.2019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5"/>
          </p:nvPr>
        </p:nvSpPr>
        <p:spPr>
          <a:xfrm>
            <a:off x="75600" y="4705200"/>
            <a:ext cx="381000" cy="274637"/>
          </a:xfrm>
        </p:spPr>
        <p:txBody>
          <a:bodyPr/>
          <a:lstStyle/>
          <a:p>
            <a:fld id="{59FBE754-1755-44CE-8F30-AB7C90C19D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4258973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inen nostoalue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200400" y="133350"/>
            <a:ext cx="5791200" cy="48768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52400" y="501751"/>
            <a:ext cx="3048000" cy="4139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819150"/>
            <a:ext cx="2743200" cy="381000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rgbClr val="FFFFFF"/>
                </a:solidFill>
                <a:latin typeface="Segoe UI Bold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sz="1600" b="1" i="0">
                <a:solidFill>
                  <a:srgbClr val="FFFFFF"/>
                </a:solidFill>
                <a:latin typeface="Source Sans Pro"/>
                <a:cs typeface="Source Sans Pro"/>
              </a:defRPr>
            </a:lvl2pPr>
            <a:lvl3pPr>
              <a:defRPr sz="1600" b="1" i="0">
                <a:solidFill>
                  <a:srgbClr val="FFFFFF"/>
                </a:solidFill>
                <a:latin typeface="Source Sans Pro"/>
                <a:cs typeface="Source Sans Pro"/>
              </a:defRPr>
            </a:lvl3pPr>
            <a:lvl4pPr>
              <a:defRPr sz="1600" b="1" i="0">
                <a:solidFill>
                  <a:srgbClr val="FFFFFF"/>
                </a:solidFill>
                <a:latin typeface="Source Sans Pro"/>
                <a:cs typeface="Source Sans Pro"/>
              </a:defRPr>
            </a:lvl4pPr>
            <a:lvl5pPr>
              <a:defRPr sz="1600" b="1" i="0">
                <a:solidFill>
                  <a:srgbClr val="FFFFFF"/>
                </a:solidFill>
                <a:latin typeface="Source Sans Pro"/>
                <a:cs typeface="Source Sans Pro"/>
              </a:defRPr>
            </a:lvl5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1352550"/>
            <a:ext cx="2743200" cy="3124200"/>
          </a:xfrm>
        </p:spPr>
        <p:txBody>
          <a:bodyPr>
            <a:normAutofit/>
          </a:bodyPr>
          <a:lstStyle>
            <a:lvl1pPr marL="85725" indent="-85725">
              <a:buFont typeface="Arial"/>
              <a:buChar char="•"/>
              <a:defRPr sz="1200" b="0" i="0" baseline="0">
                <a:solidFill>
                  <a:srgbClr val="FFFFFF"/>
                </a:solidFill>
                <a:latin typeface="Segoe UI"/>
                <a:cs typeface="Source Sans Pro"/>
              </a:defRPr>
            </a:lvl1pPr>
            <a:lvl2pPr marL="57240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  <a:latin typeface="Source Sans Pro Light"/>
                <a:cs typeface="Source Sans Pro Light"/>
              </a:defRPr>
            </a:lvl2pPr>
            <a:lvl3pPr marL="914400" indent="0">
              <a:buNone/>
              <a:defRPr sz="1400">
                <a:solidFill>
                  <a:srgbClr val="FFFFFF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 dirty="0"/>
              <a:t>Luettelo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>
          <a:xfrm>
            <a:off x="496800" y="4705200"/>
            <a:ext cx="2667000" cy="274637"/>
          </a:xfrm>
        </p:spPr>
        <p:txBody>
          <a:bodyPr/>
          <a:lstStyle/>
          <a:p>
            <a:r>
              <a:rPr lang="fi-FI"/>
              <a:t>14.4.2019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5"/>
          </p:nvPr>
        </p:nvSpPr>
        <p:spPr>
          <a:xfrm>
            <a:off x="76200" y="4705200"/>
            <a:ext cx="381000" cy="274637"/>
          </a:xfrm>
        </p:spPr>
        <p:txBody>
          <a:bodyPr/>
          <a:lstStyle/>
          <a:p>
            <a:fld id="{59FBE754-1755-44CE-8F30-AB7C90C19D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720598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inen nostoalue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" y="133350"/>
            <a:ext cx="5791200" cy="48768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943600" y="501751"/>
            <a:ext cx="3048000" cy="4139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819150"/>
            <a:ext cx="2743200" cy="381000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rgbClr val="FFFFFF"/>
                </a:solidFill>
                <a:latin typeface="Segoe UI Bold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sz="1600" b="1" i="0">
                <a:solidFill>
                  <a:srgbClr val="FFFFFF"/>
                </a:solidFill>
                <a:latin typeface="Source Sans Pro"/>
                <a:cs typeface="Source Sans Pro"/>
              </a:defRPr>
            </a:lvl2pPr>
            <a:lvl3pPr>
              <a:defRPr sz="1600" b="1" i="0">
                <a:solidFill>
                  <a:srgbClr val="FFFFFF"/>
                </a:solidFill>
                <a:latin typeface="Source Sans Pro"/>
                <a:cs typeface="Source Sans Pro"/>
              </a:defRPr>
            </a:lvl3pPr>
            <a:lvl4pPr>
              <a:defRPr sz="1600" b="1" i="0">
                <a:solidFill>
                  <a:srgbClr val="FFFFFF"/>
                </a:solidFill>
                <a:latin typeface="Source Sans Pro"/>
                <a:cs typeface="Source Sans Pro"/>
              </a:defRPr>
            </a:lvl4pPr>
            <a:lvl5pPr>
              <a:defRPr sz="1600" b="1" i="0">
                <a:solidFill>
                  <a:srgbClr val="FFFFFF"/>
                </a:solidFill>
                <a:latin typeface="Source Sans Pro"/>
                <a:cs typeface="Source Sans Pro"/>
              </a:defRPr>
            </a:lvl5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352550"/>
            <a:ext cx="2743200" cy="3124200"/>
          </a:xfrm>
        </p:spPr>
        <p:txBody>
          <a:bodyPr>
            <a:normAutofit/>
          </a:bodyPr>
          <a:lstStyle>
            <a:lvl1pPr marL="85725" indent="-85725">
              <a:buFont typeface="Arial"/>
              <a:buChar char="•"/>
              <a:defRPr sz="1200" b="0" i="0" baseline="0">
                <a:solidFill>
                  <a:srgbClr val="FFFFFF"/>
                </a:solidFill>
                <a:latin typeface="Segoe UI"/>
                <a:cs typeface="Source Sans Pro"/>
              </a:defRPr>
            </a:lvl1pPr>
            <a:lvl2pPr marL="914400" indent="-342000"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2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 dirty="0"/>
              <a:t>Luettelo</a:t>
            </a:r>
          </a:p>
        </p:txBody>
      </p:sp>
    </p:spTree>
    <p:extLst>
      <p:ext uri="{BB962C8B-B14F-4D97-AF65-F5344CB8AC3E}">
        <p14:creationId xmlns:p14="http://schemas.microsoft.com/office/powerpoint/2010/main" val="1651838598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leipä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133350"/>
            <a:ext cx="4419600" cy="4876800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pic>
        <p:nvPicPr>
          <p:cNvPr id="6" name="Picture 5" descr="Varma_logo_valkoine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0" y="4753950"/>
            <a:ext cx="826479" cy="180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352550"/>
            <a:ext cx="3886200" cy="3048000"/>
          </a:xfrm>
        </p:spPr>
        <p:txBody>
          <a:bodyPr>
            <a:normAutofit/>
          </a:bodyPr>
          <a:lstStyle>
            <a:lvl1pPr marL="342900" indent="-342900">
              <a:lnSpc>
                <a:spcPts val="2000"/>
              </a:lnSpc>
              <a:buFont typeface="Arial" panose="020B0604020202020204" pitchFamily="34" charset="0"/>
              <a:buChar char="•"/>
              <a:defRPr lang="en-US" sz="2000" kern="1200" dirty="0" smtClean="0">
                <a:solidFill>
                  <a:srgbClr val="0B4FA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914400" marR="0" indent="-457200" algn="l" defTabSz="4572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256400" marR="0" indent="-342000" algn="l" defTabSz="4572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/>
            </a:lvl3pPr>
            <a:lvl4pPr marL="1713600" marR="0" indent="-34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170800" marR="0" indent="-342000" algn="l" defTabSz="4572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/>
            </a:lvl5pPr>
          </a:lstStyle>
          <a:p>
            <a:r>
              <a:rPr lang="en-US" dirty="0" err="1"/>
              <a:t>Luettelo</a:t>
            </a:r>
            <a:endParaRPr lang="en-US" dirty="0"/>
          </a:p>
          <a:p>
            <a:pPr lvl="1"/>
            <a:r>
              <a:rPr lang="en-US" dirty="0"/>
              <a:t>2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/>
              <a:t>3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/>
              <a:t>4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/>
              <a:t>5 </a:t>
            </a:r>
            <a:r>
              <a:rPr lang="en-US" dirty="0" err="1"/>
              <a:t>taso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61950"/>
            <a:ext cx="3886200" cy="338554"/>
          </a:xfrm>
        </p:spPr>
        <p:txBody>
          <a:bodyPr anchor="t">
            <a:spAutoFit/>
          </a:bodyPr>
          <a:lstStyle>
            <a:lvl1pPr>
              <a:defRPr sz="1600" b="1" i="0" spc="0">
                <a:solidFill>
                  <a:srgbClr val="0B4FA1"/>
                </a:solidFill>
                <a:latin typeface="Segoe UI Bold"/>
              </a:defRPr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5"/>
          </p:nvPr>
        </p:nvSpPr>
        <p:spPr>
          <a:xfrm>
            <a:off x="802800" y="4705200"/>
            <a:ext cx="2894400" cy="274637"/>
          </a:xfrm>
        </p:spPr>
        <p:txBody>
          <a:bodyPr/>
          <a:lstStyle/>
          <a:p>
            <a:r>
              <a:rPr lang="fi-FI"/>
              <a:t>14.4.2019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>
          <a:xfrm>
            <a:off x="381600" y="4705200"/>
            <a:ext cx="381000" cy="274637"/>
          </a:xfrm>
        </p:spPr>
        <p:txBody>
          <a:bodyPr/>
          <a:lstStyle/>
          <a:p>
            <a:fld id="{59FBE754-1755-44CE-8F30-AB7C90C19D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692921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so otsikko - sininen 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B39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logo" descr="Varma_logo_valkoine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0" y="4753950"/>
            <a:ext cx="826479" cy="180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76350"/>
            <a:ext cx="8382000" cy="2514600"/>
          </a:xfrm>
        </p:spPr>
        <p:txBody>
          <a:bodyPr anchor="ctr">
            <a:normAutofit/>
          </a:bodyPr>
          <a:lstStyle>
            <a:lvl1pPr marL="0" indent="0">
              <a:lnSpc>
                <a:spcPts val="4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Iso otsikko</a:t>
            </a:r>
          </a:p>
        </p:txBody>
      </p:sp>
    </p:spTree>
    <p:extLst>
      <p:ext uri="{BB962C8B-B14F-4D97-AF65-F5344CB8AC3E}">
        <p14:creationId xmlns:p14="http://schemas.microsoft.com/office/powerpoint/2010/main" val="115868521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019800" y="0"/>
            <a:ext cx="31242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61950"/>
            <a:ext cx="5257800" cy="381000"/>
          </a:xfrm>
        </p:spPr>
        <p:txBody>
          <a:bodyPr anchor="t">
            <a:normAutofit/>
          </a:bodyPr>
          <a:lstStyle>
            <a:lvl1pPr>
              <a:defRPr sz="1600" b="1" i="0" spc="0">
                <a:solidFill>
                  <a:srgbClr val="0B4FA1"/>
                </a:solidFill>
                <a:latin typeface="Segoe UI Bold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i-FI" dirty="0"/>
              <a:t>Ota yhteyttä ja seuraa Varmaa</a:t>
            </a:r>
            <a:endParaRPr lang="en-US" dirty="0"/>
          </a:p>
        </p:txBody>
      </p:sp>
      <p:pic>
        <p:nvPicPr>
          <p:cNvPr id="6" name="logo" descr="Varma_logo_valkoine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0" y="4753950"/>
            <a:ext cx="826479" cy="18000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3"/>
          </p:nvPr>
        </p:nvSpPr>
        <p:spPr>
          <a:xfrm>
            <a:off x="802800" y="4705200"/>
            <a:ext cx="2894400" cy="274637"/>
          </a:xfrm>
        </p:spPr>
        <p:txBody>
          <a:bodyPr/>
          <a:lstStyle/>
          <a:p>
            <a:r>
              <a:rPr lang="fi-FI"/>
              <a:t>14.4.2019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4"/>
          </p:nvPr>
        </p:nvSpPr>
        <p:spPr>
          <a:xfrm>
            <a:off x="381600" y="4705200"/>
            <a:ext cx="381000" cy="274637"/>
          </a:xfrm>
        </p:spPr>
        <p:txBody>
          <a:bodyPr/>
          <a:lstStyle/>
          <a:p>
            <a:fld id="{59FBE754-1755-44CE-8F30-AB7C90C19D0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2" descr="ikonit_Kallelle7-0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2" y="3794678"/>
            <a:ext cx="756000" cy="605872"/>
          </a:xfrm>
          <a:prstGeom prst="rect">
            <a:avLst/>
          </a:prstGeom>
        </p:spPr>
      </p:pic>
      <p:sp>
        <p:nvSpPr>
          <p:cNvPr id="11" name="Tekstiruutu 10"/>
          <p:cNvSpPr txBox="1"/>
          <p:nvPr userDrawn="1"/>
        </p:nvSpPr>
        <p:spPr>
          <a:xfrm>
            <a:off x="990433" y="1343983"/>
            <a:ext cx="10599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noProof="1">
                <a:solidFill>
                  <a:srgbClr val="0B4FA1"/>
                </a:solidFill>
                <a:latin typeface="Segoe UI Light"/>
                <a:cs typeface="Source Sans Pro Light"/>
              </a:rPr>
              <a:t>@</a:t>
            </a:r>
            <a:r>
              <a:rPr lang="fi-FI" sz="1050" noProof="1">
                <a:solidFill>
                  <a:srgbClr val="0B4FA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varma_tweet</a:t>
            </a:r>
          </a:p>
        </p:txBody>
      </p:sp>
      <p:sp>
        <p:nvSpPr>
          <p:cNvPr id="12" name="Tekstiruutu 13"/>
          <p:cNvSpPr txBox="1"/>
          <p:nvPr userDrawn="1"/>
        </p:nvSpPr>
        <p:spPr>
          <a:xfrm>
            <a:off x="977458" y="1887787"/>
            <a:ext cx="19527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noProof="1">
                <a:solidFill>
                  <a:srgbClr val="0B4FA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linkedin.com/company/varma</a:t>
            </a:r>
          </a:p>
        </p:txBody>
      </p:sp>
      <p:sp>
        <p:nvSpPr>
          <p:cNvPr id="13" name="Tekstiruutu 11"/>
          <p:cNvSpPr txBox="1"/>
          <p:nvPr userDrawn="1"/>
        </p:nvSpPr>
        <p:spPr>
          <a:xfrm>
            <a:off x="977458" y="2431591"/>
            <a:ext cx="19319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noProof="1">
                <a:solidFill>
                  <a:srgbClr val="0B4FA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facebook.com/tyoelakevarma</a:t>
            </a:r>
          </a:p>
        </p:txBody>
      </p:sp>
      <p:sp>
        <p:nvSpPr>
          <p:cNvPr id="15" name="Tekstiruutu 18"/>
          <p:cNvSpPr txBox="1"/>
          <p:nvPr userDrawn="1"/>
        </p:nvSpPr>
        <p:spPr>
          <a:xfrm>
            <a:off x="977458" y="2975395"/>
            <a:ext cx="22669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noProof="1">
                <a:solidFill>
                  <a:srgbClr val="0B4FA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slideshare.net/tyoelakeyhtio_varma</a:t>
            </a:r>
          </a:p>
        </p:txBody>
      </p:sp>
      <p:sp>
        <p:nvSpPr>
          <p:cNvPr id="16" name="Tekstiruutu 21"/>
          <p:cNvSpPr txBox="1"/>
          <p:nvPr userDrawn="1"/>
        </p:nvSpPr>
        <p:spPr>
          <a:xfrm>
            <a:off x="977458" y="3519200"/>
            <a:ext cx="18774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noProof="1">
                <a:solidFill>
                  <a:srgbClr val="0B4FA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youtube.com/tyoelakevarma</a:t>
            </a:r>
          </a:p>
        </p:txBody>
      </p:sp>
      <p:sp>
        <p:nvSpPr>
          <p:cNvPr id="17" name="Tekstiruutu 8"/>
          <p:cNvSpPr txBox="1"/>
          <p:nvPr userDrawn="1"/>
        </p:nvSpPr>
        <p:spPr>
          <a:xfrm>
            <a:off x="977458" y="1173722"/>
            <a:ext cx="7232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noProof="1">
                <a:solidFill>
                  <a:srgbClr val="0B4FA1"/>
                </a:solidFill>
                <a:latin typeface="Segoe UI"/>
                <a:cs typeface="Source Sans Pro Light"/>
              </a:rPr>
              <a:t>TWITTER</a:t>
            </a:r>
          </a:p>
        </p:txBody>
      </p:sp>
      <p:sp>
        <p:nvSpPr>
          <p:cNvPr id="19" name="Tekstiruutu 13"/>
          <p:cNvSpPr txBox="1"/>
          <p:nvPr userDrawn="1"/>
        </p:nvSpPr>
        <p:spPr>
          <a:xfrm>
            <a:off x="977458" y="1724972"/>
            <a:ext cx="7618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noProof="1">
                <a:solidFill>
                  <a:srgbClr val="0B4FA1"/>
                </a:solidFill>
                <a:latin typeface="Segoe UI"/>
                <a:cs typeface="Source Sans Pro Light"/>
              </a:rPr>
              <a:t>LINKEDIN </a:t>
            </a:r>
          </a:p>
        </p:txBody>
      </p:sp>
      <p:sp>
        <p:nvSpPr>
          <p:cNvPr id="20" name="Tekstiruutu 11"/>
          <p:cNvSpPr txBox="1"/>
          <p:nvPr userDrawn="1"/>
        </p:nvSpPr>
        <p:spPr>
          <a:xfrm>
            <a:off x="977458" y="2268528"/>
            <a:ext cx="8386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noProof="1">
                <a:solidFill>
                  <a:srgbClr val="0B4FA1"/>
                </a:solidFill>
                <a:latin typeface="Segoe UI"/>
                <a:cs typeface="Source Sans Pro Light"/>
              </a:rPr>
              <a:t>FACEBOOK</a:t>
            </a:r>
          </a:p>
        </p:txBody>
      </p:sp>
      <p:sp>
        <p:nvSpPr>
          <p:cNvPr id="21" name="Tekstiruutu 18"/>
          <p:cNvSpPr txBox="1"/>
          <p:nvPr userDrawn="1"/>
        </p:nvSpPr>
        <p:spPr>
          <a:xfrm>
            <a:off x="977458" y="2812084"/>
            <a:ext cx="9205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noProof="1">
                <a:solidFill>
                  <a:srgbClr val="0B4FA1"/>
                </a:solidFill>
                <a:latin typeface="Segoe UI"/>
                <a:cs typeface="Source Sans Pro Light"/>
              </a:rPr>
              <a:t>SLIDESHARE</a:t>
            </a:r>
          </a:p>
        </p:txBody>
      </p:sp>
      <p:sp>
        <p:nvSpPr>
          <p:cNvPr id="22" name="Tekstiruutu 21"/>
          <p:cNvSpPr txBox="1"/>
          <p:nvPr userDrawn="1"/>
        </p:nvSpPr>
        <p:spPr>
          <a:xfrm>
            <a:off x="977458" y="3355641"/>
            <a:ext cx="7585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noProof="1">
                <a:solidFill>
                  <a:srgbClr val="0B4FA1"/>
                </a:solidFill>
                <a:latin typeface="Segoe UI"/>
                <a:cs typeface="Source Sans Pro Light"/>
              </a:rPr>
              <a:t>YOUTUBE</a:t>
            </a:r>
          </a:p>
        </p:txBody>
      </p:sp>
      <p:pic>
        <p:nvPicPr>
          <p:cNvPr id="23" name="Picture 18" descr="ikonit_Kallelle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9" y="1079502"/>
            <a:ext cx="759906" cy="609002"/>
          </a:xfrm>
          <a:prstGeom prst="rect">
            <a:avLst/>
          </a:prstGeom>
        </p:spPr>
      </p:pic>
      <p:pic>
        <p:nvPicPr>
          <p:cNvPr id="24" name="Picture 19" descr="ikonit_Kallelle-0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48" y="3251054"/>
            <a:ext cx="727568" cy="609002"/>
          </a:xfrm>
          <a:prstGeom prst="rect">
            <a:avLst/>
          </a:prstGeom>
        </p:spPr>
      </p:pic>
      <p:pic>
        <p:nvPicPr>
          <p:cNvPr id="25" name="Picture 20" descr="ikonit_Kallelle-0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9" y="2165278"/>
            <a:ext cx="759906" cy="609002"/>
          </a:xfrm>
          <a:prstGeom prst="rect">
            <a:avLst/>
          </a:prstGeom>
        </p:spPr>
      </p:pic>
      <p:pic>
        <p:nvPicPr>
          <p:cNvPr id="26" name="Picture 21" descr="ikonit_Kallelle-05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7" y="2708166"/>
            <a:ext cx="808410" cy="609002"/>
          </a:xfrm>
          <a:prstGeom prst="rect">
            <a:avLst/>
          </a:prstGeom>
        </p:spPr>
      </p:pic>
      <p:pic>
        <p:nvPicPr>
          <p:cNvPr id="27" name="Picture 22" descr="ikonit_Kallelle-06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8" y="1622390"/>
            <a:ext cx="829968" cy="609002"/>
          </a:xfrm>
          <a:prstGeom prst="rect">
            <a:avLst/>
          </a:prstGeom>
        </p:spPr>
      </p:pic>
      <p:sp>
        <p:nvSpPr>
          <p:cNvPr id="28" name="Tekstiruutu 21"/>
          <p:cNvSpPr txBox="1"/>
          <p:nvPr userDrawn="1"/>
        </p:nvSpPr>
        <p:spPr>
          <a:xfrm>
            <a:off x="977458" y="4072546"/>
            <a:ext cx="11737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noProof="1">
                <a:solidFill>
                  <a:srgbClr val="0B4FA1"/>
                </a:solidFill>
                <a:latin typeface="Segoe UI Light"/>
                <a:cs typeface="Source Sans Pro Light"/>
              </a:rPr>
              <a:t>@</a:t>
            </a:r>
            <a:r>
              <a:rPr lang="fi-FI" sz="1050" noProof="1">
                <a:solidFill>
                  <a:srgbClr val="0B4FA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tyoelakevarma</a:t>
            </a:r>
          </a:p>
        </p:txBody>
      </p:sp>
      <p:sp>
        <p:nvSpPr>
          <p:cNvPr id="29" name="Tekstiruutu 21"/>
          <p:cNvSpPr txBox="1"/>
          <p:nvPr userDrawn="1"/>
        </p:nvSpPr>
        <p:spPr>
          <a:xfrm>
            <a:off x="977458" y="3908987"/>
            <a:ext cx="9189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noProof="1">
                <a:solidFill>
                  <a:srgbClr val="0B4FA1"/>
                </a:solidFill>
                <a:latin typeface="Segoe UI"/>
                <a:cs typeface="Source Sans Pro Light"/>
              </a:rPr>
              <a:t>INSTAGRAM</a:t>
            </a:r>
          </a:p>
        </p:txBody>
      </p:sp>
      <p:sp>
        <p:nvSpPr>
          <p:cNvPr id="3" name="Tekstiruutu 2"/>
          <p:cNvSpPr txBox="1"/>
          <p:nvPr userDrawn="1"/>
        </p:nvSpPr>
        <p:spPr>
          <a:xfrm>
            <a:off x="6324600" y="1809750"/>
            <a:ext cx="2667000" cy="210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Salmisaarenranta 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00180 HELSINKI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PL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00098 VARMA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Puhelin +358 10 2440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varma.fi</a:t>
            </a:r>
          </a:p>
          <a:p>
            <a:endParaRPr lang="fi-FI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kstiruutu 3"/>
          <p:cNvSpPr txBox="1"/>
          <p:nvPr userDrawn="1"/>
        </p:nvSpPr>
        <p:spPr>
          <a:xfrm>
            <a:off x="6325200" y="1173600"/>
            <a:ext cx="2592000" cy="38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chemeClr val="bg1"/>
                </a:solidFill>
                <a:latin typeface="Segoe UI Bold"/>
                <a:cs typeface="Segoe UI" panose="020B0502040204020203" pitchFamily="34" charset="0"/>
              </a:rPr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1939063900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ivaku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61950"/>
            <a:ext cx="8382000" cy="381000"/>
          </a:xfrm>
        </p:spPr>
        <p:txBody>
          <a:bodyPr anchor="t">
            <a:normAutofit/>
          </a:bodyPr>
          <a:lstStyle>
            <a:lvl1pPr>
              <a:defRPr sz="1600" b="1" i="0" spc="0">
                <a:solidFill>
                  <a:srgbClr val="0B4FA1"/>
                </a:solidFill>
                <a:latin typeface="Segoe UI Bold"/>
              </a:defRPr>
            </a:lvl1pPr>
          </a:lstStyle>
          <a:p>
            <a:r>
              <a:rPr lang="fi-FI" dirty="0"/>
              <a:t>Yrittäjän alivakuuttamisen polku</a:t>
            </a:r>
            <a:endParaRPr lang="en-US" dirty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>
          <a:xfrm>
            <a:off x="802800" y="4705200"/>
            <a:ext cx="2894400" cy="274637"/>
          </a:xfrm>
        </p:spPr>
        <p:txBody>
          <a:bodyPr/>
          <a:lstStyle/>
          <a:p>
            <a:r>
              <a:rPr lang="fi-FI"/>
              <a:t>14.4.2019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5"/>
          </p:nvPr>
        </p:nvSpPr>
        <p:spPr>
          <a:xfrm>
            <a:off x="381600" y="4705200"/>
            <a:ext cx="381000" cy="274637"/>
          </a:xfrm>
        </p:spPr>
        <p:txBody>
          <a:bodyPr/>
          <a:lstStyle/>
          <a:p>
            <a:fld id="{59FBE754-1755-44CE-8F30-AB7C90C19D0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Picture 2" descr="\\hel03hnasevs11.media.corporatead.net\pc_homes$\metsato\Desktop\Space_invaders PPTV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0" y="895350"/>
            <a:ext cx="8381400" cy="383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557591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rm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arma_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571" y="2244469"/>
            <a:ext cx="2902229" cy="63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2985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sivu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60755" y="176842"/>
            <a:ext cx="8793351" cy="434118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7" name="picture_dark"/>
          <p:cNvSpPr>
            <a:spLocks noGrp="1"/>
          </p:cNvSpPr>
          <p:nvPr>
            <p:ph type="pic" sz="quarter" idx="13" hasCustomPrompt="1"/>
          </p:nvPr>
        </p:nvSpPr>
        <p:spPr>
          <a:xfrm>
            <a:off x="160755" y="176841"/>
            <a:ext cx="8793351" cy="434118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taustakuva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2495550"/>
            <a:ext cx="7772400" cy="609600"/>
          </a:xfrm>
        </p:spPr>
        <p:txBody>
          <a:bodyPr anchor="t">
            <a:normAutofit/>
          </a:bodyPr>
          <a:lstStyle>
            <a:lvl1pPr>
              <a:defRPr sz="3800" b="1" i="0">
                <a:solidFill>
                  <a:srgbClr val="FFFFFF"/>
                </a:solidFill>
                <a:latin typeface="Segoe UI Bold"/>
              </a:defRPr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3105150"/>
            <a:ext cx="7772400" cy="7239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4"/>
          </p:nvPr>
        </p:nvSpPr>
        <p:spPr>
          <a:xfrm>
            <a:off x="496800" y="4705200"/>
            <a:ext cx="2894400" cy="274637"/>
          </a:xfrm>
        </p:spPr>
        <p:txBody>
          <a:bodyPr/>
          <a:lstStyle/>
          <a:p>
            <a:r>
              <a:rPr lang="fi-FI"/>
              <a:t>14.4.2019</a:t>
            </a:r>
            <a:endParaRPr lang="fi-FI" dirty="0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5"/>
          </p:nvPr>
        </p:nvSpPr>
        <p:spPr>
          <a:xfrm>
            <a:off x="75600" y="4705200"/>
            <a:ext cx="381000" cy="274637"/>
          </a:xfrm>
        </p:spPr>
        <p:txBody>
          <a:bodyPr/>
          <a:lstStyle/>
          <a:p>
            <a:fld id="{59FBE754-1755-44CE-8F30-AB7C90C19D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272763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A7CC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Päiväyksen paikkamerkki 8"/>
          <p:cNvSpPr>
            <a:spLocks noGrp="1"/>
          </p:cNvSpPr>
          <p:nvPr>
            <p:ph type="dt" sz="half" idx="10"/>
          </p:nvPr>
        </p:nvSpPr>
        <p:spPr>
          <a:xfrm>
            <a:off x="2508250" y="4905375"/>
            <a:ext cx="2336800" cy="171450"/>
          </a:xfrm>
        </p:spPr>
        <p:txBody>
          <a:bodyPr/>
          <a:lstStyle>
            <a:lvl1pPr>
              <a:defRPr sz="525"/>
            </a:lvl1pPr>
          </a:lstStyle>
          <a:p>
            <a:pPr>
              <a:defRPr/>
            </a:pPr>
            <a:fld id="{FEE216E7-479A-4A03-ACCE-788B327A51CE}" type="datetime1">
              <a:rPr lang="fi-FI" smtClean="0">
                <a:solidFill>
                  <a:srgbClr val="0B0B0C"/>
                </a:solidFill>
              </a:rPr>
              <a:t>28.5.2020</a:t>
            </a:fld>
            <a:endParaRPr lang="fi-FI">
              <a:solidFill>
                <a:srgbClr val="0B0B0C"/>
              </a:solidFill>
            </a:endParaRPr>
          </a:p>
        </p:txBody>
      </p:sp>
      <p:sp>
        <p:nvSpPr>
          <p:cNvPr id="7" name="Dian numeron paikkamerkki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DC6FA-9645-4AFC-9894-3715D132C83F}" type="slidenum">
              <a:rPr lang="fi-FI" altLang="fi-FI">
                <a:solidFill>
                  <a:srgbClr val="0B0B0C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B0B0C"/>
              </a:solidFill>
            </a:endParaRPr>
          </a:p>
        </p:txBody>
      </p:sp>
      <p:sp>
        <p:nvSpPr>
          <p:cNvPr id="8" name="Alatunnisteen paikkamerkki 10"/>
          <p:cNvSpPr>
            <a:spLocks noGrp="1"/>
          </p:cNvSpPr>
          <p:nvPr>
            <p:ph type="ftr" sz="quarter" idx="12"/>
          </p:nvPr>
        </p:nvSpPr>
        <p:spPr>
          <a:xfrm>
            <a:off x="3517900" y="4905416"/>
            <a:ext cx="1054100" cy="1273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fi-FI" sz="975" b="0">
                <a:solidFill>
                  <a:srgbClr val="0B0B0C"/>
                </a:solidFill>
                <a:ea typeface="+mn-ea"/>
              </a:rPr>
              <a:t>Ari Kaukiainen LähiTapiola 2019</a:t>
            </a:r>
          </a:p>
        </p:txBody>
      </p:sp>
    </p:spTree>
    <p:extLst>
      <p:ext uri="{BB962C8B-B14F-4D97-AF65-F5344CB8AC3E}">
        <p14:creationId xmlns:p14="http://schemas.microsoft.com/office/powerpoint/2010/main" val="460406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273844"/>
            <a:ext cx="8100000" cy="994172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422000"/>
            <a:ext cx="3960000" cy="396000"/>
          </a:xfrm>
        </p:spPr>
        <p:txBody>
          <a:bodyPr anchor="ctr"/>
          <a:lstStyle>
            <a:lvl1pPr marL="0" indent="0">
              <a:buNone/>
              <a:defRPr sz="1600" b="0">
                <a:solidFill>
                  <a:srgbClr val="00A1D4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878806"/>
            <a:ext cx="3960000" cy="2556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5405" y="1422000"/>
            <a:ext cx="3960000" cy="396000"/>
          </a:xfrm>
        </p:spPr>
        <p:txBody>
          <a:bodyPr anchor="ctr"/>
          <a:lstStyle>
            <a:lvl1pPr marL="0" indent="0">
              <a:buNone/>
              <a:defRPr sz="1600" b="0">
                <a:solidFill>
                  <a:srgbClr val="00A1D4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5405" y="1878806"/>
            <a:ext cx="3960000" cy="2556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EC89-87BE-4414-A038-2774D8C7E329}" type="datetime1">
              <a:rPr lang="fi-FI" smtClean="0"/>
              <a:t>28.5.2020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Ari Kaukiainen LähiTapiola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8EAC-8D09-4E2A-8E44-201C14B391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7728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26FE-ED7F-4A7D-9163-284456A00BC4}" type="datetime1">
              <a:rPr lang="fi-FI" smtClean="0"/>
              <a:t>28.5.2020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Ari Kaukiainen LähiTapiola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8EAC-8D09-4E2A-8E44-201C14B391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0911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www.tvk.fi</a:t>
            </a:r>
            <a:endParaRPr lang="en-US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5077B-A0E5-4D31-8FB9-A3398A287232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6.4.2018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sivu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_dark"/>
          <p:cNvSpPr>
            <a:spLocks noGrp="1"/>
          </p:cNvSpPr>
          <p:nvPr>
            <p:ph type="pic" sz="quarter" idx="13" hasCustomPrompt="1"/>
          </p:nvPr>
        </p:nvSpPr>
        <p:spPr>
          <a:xfrm>
            <a:off x="160755" y="176841"/>
            <a:ext cx="8793351" cy="434118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taustakuva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2495550"/>
            <a:ext cx="7772400" cy="609600"/>
          </a:xfrm>
        </p:spPr>
        <p:txBody>
          <a:bodyPr anchor="t">
            <a:normAutofit/>
          </a:bodyPr>
          <a:lstStyle>
            <a:lvl1pPr>
              <a:defRPr sz="3800" b="1" i="0">
                <a:solidFill>
                  <a:srgbClr val="0B4FA1"/>
                </a:solidFill>
                <a:latin typeface="Segoe UI Bold"/>
              </a:defRPr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3105150"/>
            <a:ext cx="7772400" cy="7239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0B4FA1"/>
                </a:solidFill>
                <a:latin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4"/>
          </p:nvPr>
        </p:nvSpPr>
        <p:spPr>
          <a:xfrm>
            <a:off x="496800" y="4705200"/>
            <a:ext cx="2894400" cy="274637"/>
          </a:xfrm>
        </p:spPr>
        <p:txBody>
          <a:bodyPr/>
          <a:lstStyle/>
          <a:p>
            <a:r>
              <a:rPr lang="fi-FI"/>
              <a:t>14.4.2019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5"/>
          </p:nvPr>
        </p:nvSpPr>
        <p:spPr>
          <a:xfrm>
            <a:off x="75600" y="4705200"/>
            <a:ext cx="381000" cy="274637"/>
          </a:xfrm>
        </p:spPr>
        <p:txBody>
          <a:bodyPr/>
          <a:lstStyle/>
          <a:p>
            <a:fld id="{59FBE754-1755-44CE-8F30-AB7C90C19D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832712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019800" y="0"/>
            <a:ext cx="31242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61950"/>
            <a:ext cx="5257800" cy="381000"/>
          </a:xfrm>
        </p:spPr>
        <p:txBody>
          <a:bodyPr anchor="t">
            <a:normAutofit/>
          </a:bodyPr>
          <a:lstStyle>
            <a:lvl1pPr>
              <a:defRPr sz="1600" b="1" i="0" spc="0">
                <a:solidFill>
                  <a:srgbClr val="0B4FA1"/>
                </a:solidFill>
                <a:latin typeface="Segoe UI Bold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895350"/>
            <a:ext cx="5257800" cy="3581400"/>
          </a:xfrm>
        </p:spPr>
        <p:txBody>
          <a:bodyPr anchor="t">
            <a:normAutofit/>
          </a:bodyPr>
          <a:lstStyle>
            <a:lvl1pPr marL="355600" indent="-355600" algn="l">
              <a:buFont typeface="+mj-lt"/>
              <a:buAutoNum type="arabicPeriod"/>
              <a:defRPr sz="2000" kern="1200">
                <a:solidFill>
                  <a:srgbClr val="0B4FA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indent="-342000" algn="l">
              <a:buFont typeface="+mj-lt"/>
              <a:buAutoNum type="arabicPeriod"/>
              <a:defRPr sz="2000">
                <a:solidFill>
                  <a:srgbClr val="0B4FA1"/>
                </a:solidFill>
              </a:defRPr>
            </a:lvl2pPr>
            <a:lvl3pPr marL="1256400" indent="-342000" algn="l">
              <a:buFont typeface="+mj-lt"/>
              <a:buAutoNum type="arabicPeriod"/>
              <a:defRPr sz="2000">
                <a:solidFill>
                  <a:srgbClr val="0B4FA1"/>
                </a:solidFill>
              </a:defRPr>
            </a:lvl3pPr>
            <a:lvl4pPr marL="1713600" indent="-342000" algn="l">
              <a:buFont typeface="+mj-lt"/>
              <a:buAutoNum type="arabicPeriod"/>
              <a:defRPr>
                <a:solidFill>
                  <a:srgbClr val="0B4FA1"/>
                </a:solidFill>
              </a:defRPr>
            </a:lvl4pPr>
            <a:lvl5pPr marL="2170800" indent="-342000" algn="l">
              <a:buFont typeface="+mj-lt"/>
              <a:buAutoNum type="arabicPeriod"/>
              <a:defRPr>
                <a:solidFill>
                  <a:srgbClr val="0B4FA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Numeroitu </a:t>
            </a:r>
            <a:r>
              <a:rPr lang="en-US" dirty="0" err="1"/>
              <a:t>luettelo</a:t>
            </a:r>
            <a:endParaRPr lang="en-US" dirty="0"/>
          </a:p>
        </p:txBody>
      </p:sp>
      <p:pic>
        <p:nvPicPr>
          <p:cNvPr id="6" name="logo" descr="Varma_logo_valkoine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0" y="4753950"/>
            <a:ext cx="826479" cy="180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324600" y="361950"/>
            <a:ext cx="2590800" cy="381000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rgbClr val="FFFFFF"/>
                </a:solidFill>
                <a:latin typeface="Segoe UI Bold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sz="1600" b="1" i="0">
                <a:solidFill>
                  <a:srgbClr val="FFFFFF"/>
                </a:solidFill>
                <a:latin typeface="Source Sans Pro"/>
                <a:cs typeface="Source Sans Pro"/>
              </a:defRPr>
            </a:lvl2pPr>
            <a:lvl3pPr>
              <a:defRPr sz="1600" b="1" i="0">
                <a:solidFill>
                  <a:srgbClr val="FFFFFF"/>
                </a:solidFill>
                <a:latin typeface="Source Sans Pro"/>
                <a:cs typeface="Source Sans Pro"/>
              </a:defRPr>
            </a:lvl3pPr>
            <a:lvl4pPr>
              <a:defRPr sz="1600" b="1" i="0">
                <a:solidFill>
                  <a:srgbClr val="FFFFFF"/>
                </a:solidFill>
                <a:latin typeface="Source Sans Pro"/>
                <a:cs typeface="Source Sans Pro"/>
              </a:defRPr>
            </a:lvl4pPr>
            <a:lvl5pPr>
              <a:defRPr sz="1600" b="1" i="0">
                <a:solidFill>
                  <a:srgbClr val="FFFFFF"/>
                </a:solidFill>
                <a:latin typeface="Source Sans Pro"/>
                <a:cs typeface="Source Sans Pro"/>
              </a:defRPr>
            </a:lvl5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324600" y="895350"/>
            <a:ext cx="2590800" cy="358140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FFFFFF"/>
                </a:solidFill>
                <a:latin typeface="Segoe UI"/>
                <a:cs typeface="Source Sans Pro"/>
              </a:defRPr>
            </a:lvl1pPr>
            <a:lvl2pPr marL="0" indent="0">
              <a:buNone/>
              <a:defRPr sz="1400">
                <a:solidFill>
                  <a:srgbClr val="FFFFFF"/>
                </a:solidFill>
                <a:latin typeface="Source Sans Pro Light"/>
                <a:cs typeface="Source Sans Pro Light"/>
              </a:defRPr>
            </a:lvl2pPr>
            <a:lvl3pPr>
              <a:defRPr sz="14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 dirty="0"/>
              <a:t>Leipäteksti</a:t>
            </a: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3"/>
          </p:nvPr>
        </p:nvSpPr>
        <p:spPr>
          <a:xfrm>
            <a:off x="802800" y="4705200"/>
            <a:ext cx="2894400" cy="274637"/>
          </a:xfrm>
        </p:spPr>
        <p:txBody>
          <a:bodyPr/>
          <a:lstStyle/>
          <a:p>
            <a:r>
              <a:rPr lang="fi-FI"/>
              <a:t>14.4.2019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4"/>
          </p:nvPr>
        </p:nvSpPr>
        <p:spPr>
          <a:xfrm>
            <a:off x="381600" y="4705200"/>
            <a:ext cx="381000" cy="274637"/>
          </a:xfrm>
        </p:spPr>
        <p:txBody>
          <a:bodyPr/>
          <a:lstStyle/>
          <a:p>
            <a:fld id="{59FBE754-1755-44CE-8F30-AB7C90C19D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150981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leipä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61950"/>
            <a:ext cx="8382000" cy="381000"/>
          </a:xfrm>
        </p:spPr>
        <p:txBody>
          <a:bodyPr anchor="t">
            <a:normAutofit/>
          </a:bodyPr>
          <a:lstStyle>
            <a:lvl1pPr>
              <a:defRPr sz="1600" b="1" i="0" spc="0">
                <a:solidFill>
                  <a:srgbClr val="0B4FA1"/>
                </a:solidFill>
                <a:latin typeface="Segoe UI Bold"/>
              </a:defRPr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0"/>
          </p:nvPr>
        </p:nvSpPr>
        <p:spPr>
          <a:xfrm>
            <a:off x="802800" y="4705200"/>
            <a:ext cx="2894400" cy="274637"/>
          </a:xfrm>
        </p:spPr>
        <p:txBody>
          <a:bodyPr/>
          <a:lstStyle/>
          <a:p>
            <a:r>
              <a:rPr lang="fi-FI"/>
              <a:t>14.4.2019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381600" y="4705200"/>
            <a:ext cx="381000" cy="274637"/>
          </a:xfrm>
        </p:spPr>
        <p:txBody>
          <a:bodyPr/>
          <a:lstStyle/>
          <a:p>
            <a:fld id="{59FBE754-1755-44CE-8F30-AB7C90C19D0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81600" y="895350"/>
            <a:ext cx="8381400" cy="3581400"/>
          </a:xfrm>
        </p:spPr>
        <p:txBody>
          <a:bodyPr/>
          <a:lstStyle>
            <a:lvl1pPr marL="269875" marR="0" indent="-2698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2000" kern="1200" dirty="0" smtClean="0">
                <a:solidFill>
                  <a:srgbClr val="0B4FA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914400" marR="0" indent="-457200" algn="l" defTabSz="4572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399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256400" marR="0" indent="-342000" algn="l" defTabSz="4572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399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713600" marR="0" indent="-342000" algn="l" defTabSz="4572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399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717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399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057400" indent="-228600">
              <a:defRPr sz="2000"/>
            </a:lvl6pPr>
            <a:lvl7pPr>
              <a:defRPr/>
            </a:lvl7pPr>
          </a:lstStyle>
          <a:p>
            <a:r>
              <a:rPr lang="en-US" dirty="0" err="1"/>
              <a:t>Luettelo</a:t>
            </a:r>
            <a:endParaRPr lang="en-US" dirty="0"/>
          </a:p>
          <a:p>
            <a:pPr lvl="1"/>
            <a:r>
              <a:rPr lang="en-US" dirty="0"/>
              <a:t>2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/>
              <a:t>3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/>
              <a:t>4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/>
              <a:t>5 </a:t>
            </a:r>
            <a:r>
              <a:rPr lang="en-US" dirty="0" err="1"/>
              <a:t>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0599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leipätek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61950"/>
            <a:ext cx="8382000" cy="381000"/>
          </a:xfrm>
        </p:spPr>
        <p:txBody>
          <a:bodyPr anchor="t">
            <a:normAutofit/>
          </a:bodyPr>
          <a:lstStyle>
            <a:lvl1pPr>
              <a:defRPr sz="1600" b="1" i="0" spc="0">
                <a:solidFill>
                  <a:srgbClr val="0B4FA1"/>
                </a:solidFill>
                <a:latin typeface="Segoe UI Bold"/>
              </a:defRPr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742950"/>
            <a:ext cx="8382000" cy="304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E7467E"/>
                </a:solidFill>
                <a:latin typeface="Segoe UI"/>
              </a:defRPr>
            </a:lvl1pPr>
          </a:lstStyle>
          <a:p>
            <a:pPr lvl="0"/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>
          <a:xfrm>
            <a:off x="802800" y="4705200"/>
            <a:ext cx="2894400" cy="274637"/>
          </a:xfrm>
        </p:spPr>
        <p:txBody>
          <a:bodyPr/>
          <a:lstStyle/>
          <a:p>
            <a:r>
              <a:rPr lang="fi-FI"/>
              <a:t>14.4.2019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3"/>
          </p:nvPr>
        </p:nvSpPr>
        <p:spPr>
          <a:xfrm>
            <a:off x="381600" y="4705200"/>
            <a:ext cx="381000" cy="274637"/>
          </a:xfrm>
        </p:spPr>
        <p:txBody>
          <a:bodyPr/>
          <a:lstStyle/>
          <a:p>
            <a:fld id="{59FBE754-1755-44CE-8F30-AB7C90C19D0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81600" y="1200150"/>
            <a:ext cx="8381400" cy="3276600"/>
          </a:xfrm>
        </p:spPr>
        <p:txBody>
          <a:bodyPr/>
          <a:lstStyle>
            <a:lvl1pPr marL="269875" marR="0" indent="-2698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  <a:lvl2pPr marL="9144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 kern="1200" noProof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256400" marR="0" indent="-342000" algn="l" defTabSz="4572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2000" kern="1200" noProof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710000" marR="0" indent="-34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 kern="1200" noProof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70800" marR="0" indent="-342000" algn="l" defTabSz="4572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 kern="1200" noProof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r>
              <a:rPr lang="en-US" dirty="0" err="1"/>
              <a:t>Luettelo</a:t>
            </a:r>
            <a:endParaRPr lang="en-US" dirty="0"/>
          </a:p>
          <a:p>
            <a:pPr lvl="1"/>
            <a:r>
              <a:rPr lang="en-US" dirty="0"/>
              <a:t>2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/>
              <a:t>3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/>
              <a:t>4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/>
              <a:t>5 </a:t>
            </a:r>
            <a:r>
              <a:rPr lang="en-US" dirty="0" err="1"/>
              <a:t>taso</a:t>
            </a:r>
            <a:endParaRPr lang="en-US" dirty="0"/>
          </a:p>
          <a:p>
            <a:pPr marL="269875" marR="0" lvl="0" indent="-2698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B399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361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61950"/>
            <a:ext cx="8382000" cy="381000"/>
          </a:xfrm>
        </p:spPr>
        <p:txBody>
          <a:bodyPr anchor="t">
            <a:normAutofit/>
          </a:bodyPr>
          <a:lstStyle>
            <a:lvl1pPr>
              <a:defRPr sz="1600" b="1" i="0" spc="0">
                <a:solidFill>
                  <a:srgbClr val="0B4FA1"/>
                </a:solidFill>
                <a:latin typeface="Segoe UI Bold"/>
              </a:defRPr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895350"/>
            <a:ext cx="8382000" cy="3581400"/>
          </a:xfrm>
        </p:spPr>
        <p:txBody>
          <a:bodyPr anchor="t">
            <a:normAutofit/>
          </a:bodyPr>
          <a:lstStyle>
            <a:lvl1pPr marL="269875" indent="-269875" algn="l">
              <a:buFont typeface="Arial"/>
              <a:buChar char="•"/>
              <a:defRPr sz="2000">
                <a:solidFill>
                  <a:srgbClr val="0B4FA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257300" indent="-342900" algn="l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714500" indent="-342900" algn="l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71700" indent="-342900" algn="l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Luettelo</a:t>
            </a:r>
            <a:endParaRPr lang="en-US" dirty="0"/>
          </a:p>
          <a:p>
            <a:pPr lvl="1"/>
            <a:r>
              <a:rPr lang="en-US" dirty="0"/>
              <a:t>Taso2</a:t>
            </a:r>
          </a:p>
          <a:p>
            <a:pPr lvl="2"/>
            <a:r>
              <a:rPr lang="en-US" dirty="0"/>
              <a:t>Taso3</a:t>
            </a:r>
          </a:p>
          <a:p>
            <a:pPr lvl="3"/>
            <a:r>
              <a:rPr lang="en-US" dirty="0"/>
              <a:t>Taso4</a:t>
            </a:r>
          </a:p>
          <a:p>
            <a:pPr lvl="4"/>
            <a:r>
              <a:rPr lang="en-US" dirty="0"/>
              <a:t>Taso5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0"/>
          </p:nvPr>
        </p:nvSpPr>
        <p:spPr>
          <a:xfrm>
            <a:off x="802800" y="4705200"/>
            <a:ext cx="2894400" cy="274637"/>
          </a:xfrm>
        </p:spPr>
        <p:txBody>
          <a:bodyPr/>
          <a:lstStyle/>
          <a:p>
            <a:r>
              <a:rPr lang="fi-FI"/>
              <a:t>14.4.2019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381600" y="4705200"/>
            <a:ext cx="381000" cy="274637"/>
          </a:xfrm>
        </p:spPr>
        <p:txBody>
          <a:bodyPr/>
          <a:lstStyle/>
          <a:p>
            <a:fld id="{59FBE754-1755-44CE-8F30-AB7C90C19D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174436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61950"/>
            <a:ext cx="8382000" cy="381000"/>
          </a:xfrm>
        </p:spPr>
        <p:txBody>
          <a:bodyPr anchor="t">
            <a:normAutofit/>
          </a:bodyPr>
          <a:lstStyle>
            <a:lvl1pPr>
              <a:defRPr sz="1600" b="1" i="0" spc="0">
                <a:solidFill>
                  <a:srgbClr val="0B4FA1"/>
                </a:solidFill>
                <a:latin typeface="Segoe UI Bold"/>
              </a:defRPr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0"/>
          </p:nvPr>
        </p:nvSpPr>
        <p:spPr>
          <a:xfrm>
            <a:off x="802800" y="4705200"/>
            <a:ext cx="2894400" cy="274637"/>
          </a:xfrm>
        </p:spPr>
        <p:txBody>
          <a:bodyPr/>
          <a:lstStyle/>
          <a:p>
            <a:r>
              <a:rPr lang="fi-FI"/>
              <a:t>14.4.2019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381600" y="4705200"/>
            <a:ext cx="381000" cy="274637"/>
          </a:xfrm>
        </p:spPr>
        <p:txBody>
          <a:bodyPr/>
          <a:lstStyle/>
          <a:p>
            <a:fld id="{59FBE754-1755-44CE-8F30-AB7C90C19D0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1600" y="895350"/>
            <a:ext cx="4114200" cy="3581400"/>
          </a:xfrm>
        </p:spPr>
        <p:txBody>
          <a:bodyPr/>
          <a:lstStyle>
            <a:lvl1pPr marL="269875" marR="0" indent="-2698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2000" kern="1200" dirty="0" smtClean="0">
                <a:solidFill>
                  <a:srgbClr val="0B4FA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>
              <a:defRPr lang="en-US" sz="20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>
              <a:defRPr lang="en-US" sz="20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>
              <a:defRPr lang="en-US" sz="20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>
              <a:defRPr lang="fi-FI" sz="20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0275" y="895350"/>
            <a:ext cx="4112725" cy="3581400"/>
          </a:xfrm>
        </p:spPr>
        <p:txBody>
          <a:bodyPr/>
          <a:lstStyle>
            <a:lvl1pPr marL="269875" marR="0" indent="-2698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2000" kern="1200" dirty="0" smtClean="0">
                <a:solidFill>
                  <a:srgbClr val="0B4FA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>
              <a:defRPr lang="en-US" sz="20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>
              <a:defRPr lang="en-US" sz="20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>
              <a:defRPr lang="en-US" sz="20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>
              <a:defRPr lang="fi-FI" sz="20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6309288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45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Luettelo</a:t>
            </a:r>
            <a:endParaRPr lang="en-US" dirty="0"/>
          </a:p>
          <a:p>
            <a:pPr lvl="1"/>
            <a:r>
              <a:rPr lang="en-US" dirty="0"/>
              <a:t>2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/>
              <a:t>3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/>
              <a:t>4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/>
              <a:t>5 </a:t>
            </a:r>
            <a:r>
              <a:rPr lang="en-US" dirty="0" err="1"/>
              <a:t>taso</a:t>
            </a:r>
            <a:endParaRPr lang="en-US" dirty="0"/>
          </a:p>
        </p:txBody>
      </p:sp>
      <p:pic>
        <p:nvPicPr>
          <p:cNvPr id="5" name="logo" descr="Varma_logo.eps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0" y="4755440"/>
            <a:ext cx="819637" cy="178510"/>
          </a:xfrm>
          <a:prstGeom prst="rect">
            <a:avLst/>
          </a:prstGeom>
        </p:spPr>
      </p:pic>
      <p:sp>
        <p:nvSpPr>
          <p:cNvPr id="17" name="Alatunnisteen paikkamerkki 16"/>
          <p:cNvSpPr>
            <a:spLocks noGrp="1"/>
          </p:cNvSpPr>
          <p:nvPr>
            <p:ph type="ftr" sz="quarter" idx="3"/>
          </p:nvPr>
        </p:nvSpPr>
        <p:spPr>
          <a:xfrm>
            <a:off x="964800" y="4705200"/>
            <a:ext cx="2894400" cy="274637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B39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14.4.2019</a:t>
            </a:r>
            <a:endParaRPr lang="fi-FI" dirty="0"/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4"/>
          </p:nvPr>
        </p:nvSpPr>
        <p:spPr>
          <a:xfrm>
            <a:off x="543600" y="4705200"/>
            <a:ext cx="381000" cy="274637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rgbClr val="0B399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59FBE754-1755-44CE-8F30-AB7C90C19D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1" r:id="rId1"/>
    <p:sldLayoutId id="2147493456" r:id="rId2"/>
    <p:sldLayoutId id="2147493465" r:id="rId3"/>
    <p:sldLayoutId id="2147493501" r:id="rId4"/>
    <p:sldLayoutId id="2147493472" r:id="rId5"/>
    <p:sldLayoutId id="2147493473" r:id="rId6"/>
    <p:sldLayoutId id="2147493500" r:id="rId7"/>
    <p:sldLayoutId id="2147493474" r:id="rId8"/>
    <p:sldLayoutId id="2147493505" r:id="rId9"/>
    <p:sldLayoutId id="2147493476" r:id="rId10"/>
    <p:sldLayoutId id="2147493503" r:id="rId11"/>
    <p:sldLayoutId id="2147493502" r:id="rId12"/>
    <p:sldLayoutId id="2147493478" r:id="rId13"/>
    <p:sldLayoutId id="2147493480" r:id="rId14"/>
    <p:sldLayoutId id="2147493497" r:id="rId15"/>
    <p:sldLayoutId id="2147493486" r:id="rId16"/>
    <p:sldLayoutId id="2147493487" r:id="rId17"/>
    <p:sldLayoutId id="2147493488" r:id="rId18"/>
    <p:sldLayoutId id="2147493490" r:id="rId19"/>
    <p:sldLayoutId id="2147493491" r:id="rId20"/>
    <p:sldLayoutId id="2147493493" r:id="rId21"/>
    <p:sldLayoutId id="2147493494" r:id="rId22"/>
    <p:sldLayoutId id="2147493495" r:id="rId23"/>
    <p:sldLayoutId id="2147493504" r:id="rId24"/>
    <p:sldLayoutId id="2147493496" r:id="rId25"/>
    <p:sldLayoutId id="2147493492" r:id="rId26"/>
    <p:sldLayoutId id="2147493507" r:id="rId27"/>
    <p:sldLayoutId id="2147493508" r:id="rId28"/>
    <p:sldLayoutId id="2147493470" r:id="rId29"/>
    <p:sldLayoutId id="2147493549" r:id="rId30"/>
    <p:sldLayoutId id="2147493550" r:id="rId31"/>
    <p:sldLayoutId id="2147493551" r:id="rId32"/>
    <p:sldLayoutId id="2147493553" r:id="rId3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0" i="0" kern="0" spc="-80">
          <a:solidFill>
            <a:srgbClr val="0B3991"/>
          </a:solidFill>
          <a:latin typeface="Segoe UI Black" panose="020B0A02040204020203" pitchFamily="34" charset="0"/>
          <a:ea typeface="Segoe UI Black" panose="020B0A02040204020203" pitchFamily="34" charset="0"/>
          <a:cs typeface="Segoe UI Black" panose="020B0A02040204020203" pitchFamily="34" charset="0"/>
        </a:defRPr>
      </a:lvl1pPr>
    </p:titleStyle>
    <p:bodyStyle>
      <a:lvl1pPr marL="269875" marR="0" indent="-269875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lang="en-US" sz="2000" kern="1200" dirty="0" smtClean="0">
          <a:solidFill>
            <a:srgbClr val="0B4FA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914400" marR="0" indent="-4572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2000" kern="1200" dirty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256400" marR="0" indent="-3420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lang="en-US" sz="2000" kern="1200" baseline="0" dirty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713600" marR="0" indent="-342000" algn="l" defTabSz="457200" rtl="0" eaLnBrk="1" fontAlgn="auto" latinLnBrk="0" hangingPunct="1">
        <a:lnSpc>
          <a:spcPct val="100000"/>
        </a:lnSpc>
        <a:spcBef>
          <a:spcPts val="48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2000" kern="1200" baseline="0" dirty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717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2000" kern="1200" baseline="0" dirty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D97755-B27E-45B5-964B-9794740FB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635646"/>
            <a:ext cx="7772400" cy="609600"/>
          </a:xfrm>
        </p:spPr>
        <p:txBody>
          <a:bodyPr>
            <a:noAutofit/>
          </a:bodyPr>
          <a:lstStyle/>
          <a:p>
            <a:r>
              <a:rPr lang="fi-FI" sz="4800" dirty="0"/>
              <a:t>Varautuminen tulevaan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B127E01-46D5-4EB4-B1A4-3DF70051E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360" y="3075796"/>
            <a:ext cx="7772400" cy="1296154"/>
          </a:xfrm>
        </p:spPr>
        <p:txBody>
          <a:bodyPr>
            <a:normAutofit fontScale="85000" lnSpcReduction="20000"/>
          </a:bodyPr>
          <a:lstStyle/>
          <a:p>
            <a:r>
              <a:rPr lang="fi-FI" sz="2100" b="1" dirty="0"/>
              <a:t>Tulevaisuuden työperäiset terveysriskit ja ammattitaudit</a:t>
            </a:r>
          </a:p>
          <a:p>
            <a:r>
              <a:rPr lang="fi-FI" sz="2100" b="1" dirty="0"/>
              <a:t>TVK 27.5.2020</a:t>
            </a:r>
          </a:p>
          <a:p>
            <a:endParaRPr lang="fi-FI" dirty="0"/>
          </a:p>
          <a:p>
            <a:r>
              <a:rPr lang="fi-FI" dirty="0"/>
              <a:t>Lääketieteellinen johtaja Ari Kaukiainen, LähiTapiola</a:t>
            </a:r>
          </a:p>
          <a:p>
            <a:r>
              <a:rPr lang="fi-FI" dirty="0"/>
              <a:t>Ylilääkäri Jan Schugk, Varma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F9D94B-47B1-400C-B350-B7DDEDD949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FBE754-1755-44CE-8F30-AB7C90C19D0C}" type="slidenum">
              <a:rPr lang="fi-FI" smtClean="0"/>
              <a:pPr/>
              <a:t>1</a:t>
            </a:fld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31" y="4705200"/>
            <a:ext cx="1513568" cy="31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7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C1EEB2D-9930-4070-89B3-08B5133FEB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Miten työterveyshuolto, työeläkevakuutus ja työtapaturmavakuutus kehittyvät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96B6DEA-8C97-4C17-8A4C-BB44D75330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600" y="895350"/>
            <a:ext cx="5414536" cy="3581400"/>
          </a:xfrm>
        </p:spPr>
        <p:txBody>
          <a:bodyPr>
            <a:normAutofit/>
          </a:bodyPr>
          <a:lstStyle/>
          <a:p>
            <a:r>
              <a:rPr lang="fi-FI" dirty="0"/>
              <a:t>Järjestelmien perusta on ajalta, jolloin työelämän toimintatavat, rakenteet ja työympäristöt erosivat nykyisestä</a:t>
            </a:r>
          </a:p>
          <a:p>
            <a:pPr lvl="1"/>
            <a:r>
              <a:rPr lang="fi-FI" dirty="0"/>
              <a:t>Työelämän uusiutuminen, epätyypilliset ja monimuotoiset juridiset suhteet ovat isoja haasteita ammattitauti- ja tapaturmajärjestelmälle</a:t>
            </a:r>
          </a:p>
          <a:p>
            <a:pPr lvl="1"/>
            <a:r>
              <a:rPr lang="fi-FI" dirty="0"/>
              <a:t>Järjestelmä on rakennettu perinteiselle fyysisten riskien sekä työn ja työpaikan ja työsuhteen mallille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2C3DF2D-E3D8-4368-A6FC-4774F5DC31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FBE754-1755-44CE-8F30-AB7C90C19D0C}" type="slidenum">
              <a:rPr lang="fi-FI" smtClean="0"/>
              <a:pPr/>
              <a:t>10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0317CFE-164F-4917-B89B-892D163E6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31" y="4705200"/>
            <a:ext cx="1513568" cy="314822"/>
          </a:xfrm>
          <a:prstGeom prst="rect">
            <a:avLst/>
          </a:prstGeom>
        </p:spPr>
      </p:pic>
      <p:pic>
        <p:nvPicPr>
          <p:cNvPr id="3074" name="Picture 2" descr="Business, Businessman, Chair, Computer, Desk, Desktop">
            <a:extLst>
              <a:ext uri="{FF2B5EF4-FFF2-40B4-BE49-F238E27FC236}">
                <a16:creationId xmlns:a16="http://schemas.microsoft.com/office/drawing/2014/main" id="{7FD5B76E-A1A8-4DB3-A6DA-A7BA29F00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31" y="1028054"/>
            <a:ext cx="2631433" cy="175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00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C1EEB2D-9930-4070-89B3-08B5133FEB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Miten työterveyshuolto, työeläkevakuutus ja työtapaturmavakuutus kehittyvät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96B6DEA-8C97-4C17-8A4C-BB44D75330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i-FI" dirty="0"/>
              <a:t>Sairauksien ja vammojen preventio on mielekkäämpää kuin niiden hoito</a:t>
            </a:r>
          </a:p>
          <a:p>
            <a:r>
              <a:rPr lang="fi-FI" dirty="0"/>
              <a:t>Turvallisuuden parantaminen käsittää vaikuttamisen riskikäyttäytymiseen, liikenneturvallisuuteen ja työturvallisuuteen</a:t>
            </a:r>
          </a:p>
          <a:p>
            <a:r>
              <a:rPr lang="fi-FI" dirty="0"/>
              <a:t>Sairauksien ilmaantumiseen vaikuttavat esimerkiksi perimä ja elintavat ja ympäristön altistavat tekijät, kuten taudinaiheuttajat</a:t>
            </a:r>
          </a:p>
          <a:p>
            <a:pPr lvl="1"/>
            <a:r>
              <a:rPr lang="fi-FI" dirty="0"/>
              <a:t>Perimää ei voida muuttaa, mutta riskikäyttäytymiseen ja elintapoihin vaikuttaminen on mahdollista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2C3DF2D-E3D8-4368-A6FC-4774F5DC31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FBE754-1755-44CE-8F30-AB7C90C19D0C}" type="slidenum">
              <a:rPr lang="fi-FI" smtClean="0"/>
              <a:pPr/>
              <a:t>11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0317CFE-164F-4917-B89B-892D163E6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31" y="4705200"/>
            <a:ext cx="1513568" cy="31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7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C1EEB2D-9930-4070-89B3-08B5133FEB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Miten työterveyshuolto, työeläkevakuutus ja työtapaturmavakuutus kehittyvät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96B6DEA-8C97-4C17-8A4C-BB44D75330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i-FI" dirty="0"/>
              <a:t>Panostus lisääntyy </a:t>
            </a:r>
          </a:p>
          <a:p>
            <a:pPr lvl="1"/>
            <a:r>
              <a:rPr lang="fi-FI" dirty="0"/>
              <a:t>digitaalisiin ja sairauksia ja työkyvyttömyyttä ennaltaehkäiseviin toimintamalleihin</a:t>
            </a:r>
          </a:p>
          <a:p>
            <a:pPr lvl="1"/>
            <a:r>
              <a:rPr lang="fi-FI" dirty="0"/>
              <a:t>innovatiivisiin työhyvinvointiratkaisuihin</a:t>
            </a:r>
          </a:p>
          <a:p>
            <a:pPr lvl="1"/>
            <a:r>
              <a:rPr lang="fi-FI" dirty="0"/>
              <a:t>kiinteähintaiseen ja toisaalta pitkälti räätälöityihin työterveyshuoltosopimuksiin</a:t>
            </a:r>
          </a:p>
          <a:p>
            <a:pPr lvl="1"/>
            <a:r>
              <a:rPr lang="fi-FI" dirty="0"/>
              <a:t>vaikuttavuuden mittareihin tietojärjestelmissä</a:t>
            </a:r>
          </a:p>
          <a:p>
            <a:pPr lvl="1"/>
            <a:r>
              <a:rPr lang="fi-FI" dirty="0"/>
              <a:t>työeläkeyhtiöiden ja vahinkovakuutusyhtiöiden kanssa paketoitaviin työhyvinvoinnin-työterveyden-työkyvyn kokonaisratkaisuihin</a:t>
            </a:r>
          </a:p>
          <a:p>
            <a:endParaRPr lang="fi-FI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2C3DF2D-E3D8-4368-A6FC-4774F5DC31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FBE754-1755-44CE-8F30-AB7C90C19D0C}" type="slidenum">
              <a:rPr lang="fi-FI" smtClean="0"/>
              <a:pPr/>
              <a:t>12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0317CFE-164F-4917-B89B-892D163E6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31" y="4705200"/>
            <a:ext cx="1513568" cy="31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5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1E78E9-801F-4B1B-93E0-EC17F38F28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Etätyö on tulevaisuudessa yhä useamman arkea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6E623BF-A7D6-4D36-8620-9DDAA2D605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600" y="895350"/>
            <a:ext cx="3686344" cy="3581400"/>
          </a:xfrm>
        </p:spPr>
        <p:txBody>
          <a:bodyPr>
            <a:normAutofit/>
          </a:bodyPr>
          <a:lstStyle/>
          <a:p>
            <a:pPr lvl="1"/>
            <a:endParaRPr lang="fi-FI" dirty="0"/>
          </a:p>
          <a:p>
            <a:r>
              <a:rPr lang="fi-FI" dirty="0"/>
              <a:t>Etätyö sekoittaa työntekopaikan ja vapaa-ajanviettopaikan siinä missä työnteon ja omat tekemisetkin</a:t>
            </a:r>
          </a:p>
          <a:p>
            <a:r>
              <a:rPr lang="fi-FI" dirty="0"/>
              <a:t>Aiheuttaako etätyön lisääntyminen tarpeen uudistaa lainsäädäntöä?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8A1AD4-90D5-4B49-9C19-3DAFB5482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FBE754-1755-44CE-8F30-AB7C90C19D0C}" type="slidenum">
              <a:rPr lang="fi-FI" smtClean="0"/>
              <a:pPr/>
              <a:t>13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02238EB-1FA4-4864-91C4-F3B7367A4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31" y="4705200"/>
            <a:ext cx="1513568" cy="314822"/>
          </a:xfrm>
          <a:prstGeom prst="rect">
            <a:avLst/>
          </a:prstGeom>
        </p:spPr>
      </p:pic>
      <p:pic>
        <p:nvPicPr>
          <p:cNvPr id="4098" name="Picture 2" descr="Office, Work, Desk, Computer, Workplace, Indoor">
            <a:extLst>
              <a:ext uri="{FF2B5EF4-FFF2-40B4-BE49-F238E27FC236}">
                <a16:creationId xmlns:a16="http://schemas.microsoft.com/office/drawing/2014/main" id="{5504F579-CDF2-49E1-8969-620AE3C69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5" y="1275606"/>
            <a:ext cx="4140461" cy="276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45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1E78E9-801F-4B1B-93E0-EC17F38F28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Työvoiman ikääntyminen saattaa lisätä järjestelmän kustannuksia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6E623BF-A7D6-4D36-8620-9DDAA2D605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0072" y="1131590"/>
            <a:ext cx="3542928" cy="3168352"/>
          </a:xfrm>
        </p:spPr>
        <p:txBody>
          <a:bodyPr>
            <a:normAutofit lnSpcReduction="10000"/>
          </a:bodyPr>
          <a:lstStyle/>
          <a:p>
            <a:r>
              <a:rPr lang="fi-FI" dirty="0"/>
              <a:t>Työvoima ikääntyy, mikä lisää työ- ja työmatkatapaturmien riskiä, vai lisääkö?</a:t>
            </a:r>
          </a:p>
          <a:p>
            <a:r>
              <a:rPr lang="fi-FI" dirty="0"/>
              <a:t>Sama vammaenergia aiheuttaa ikääntyneelle suuremmat vammat, minkä lisäksi toipuminen on hitaampaa. Lisääntyvätkö järjestelmän kustannukset?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8A1AD4-90D5-4B49-9C19-3DAFB5482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FBE754-1755-44CE-8F30-AB7C90C19D0C}" type="slidenum">
              <a:rPr lang="fi-FI" smtClean="0"/>
              <a:pPr/>
              <a:t>14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02238EB-1FA4-4864-91C4-F3B7367A4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31" y="4705200"/>
            <a:ext cx="1513568" cy="314822"/>
          </a:xfrm>
          <a:prstGeom prst="rect">
            <a:avLst/>
          </a:prstGeom>
        </p:spPr>
      </p:pic>
      <p:pic>
        <p:nvPicPr>
          <p:cNvPr id="5122" name="Picture 2" descr="Adult, Construction, Hard Hat, Man, Mine, Outdoors">
            <a:extLst>
              <a:ext uri="{FF2B5EF4-FFF2-40B4-BE49-F238E27FC236}">
                <a16:creationId xmlns:a16="http://schemas.microsoft.com/office/drawing/2014/main" id="{98EB0FD1-26A7-4EA3-A2A9-974873B45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9" y="1179595"/>
            <a:ext cx="4572509" cy="304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5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1E78E9-801F-4B1B-93E0-EC17F38F28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Maksupohja murenee!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6E623BF-A7D6-4D36-8620-9DDAA2D605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600" y="1078582"/>
            <a:ext cx="4118392" cy="3581400"/>
          </a:xfrm>
        </p:spPr>
        <p:txBody>
          <a:bodyPr>
            <a:normAutofit/>
          </a:bodyPr>
          <a:lstStyle/>
          <a:p>
            <a:r>
              <a:rPr lang="fi-FI" dirty="0"/>
              <a:t>Murentavatko muut kuin palkkasuhteeseen perustuvat tavat tehdä työtä järjestelmän maksupohjaa?</a:t>
            </a:r>
          </a:p>
          <a:p>
            <a:r>
              <a:rPr lang="fi-FI" dirty="0"/>
              <a:t>Roboteille ja tekoälylle ei satu työtapaturmia, eikä niille kehity ammattitauteja. Ne eivät myöskään maksa   sosiaalivakuutusmaksuja…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8A1AD4-90D5-4B49-9C19-3DAFB5482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FBE754-1755-44CE-8F30-AB7C90C19D0C}" type="slidenum">
              <a:rPr lang="fi-FI" smtClean="0"/>
              <a:pPr/>
              <a:t>15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02238EB-1FA4-4864-91C4-F3B7367A4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31" y="4705200"/>
            <a:ext cx="1513568" cy="314822"/>
          </a:xfrm>
          <a:prstGeom prst="rect">
            <a:avLst/>
          </a:prstGeom>
        </p:spPr>
      </p:pic>
      <p:pic>
        <p:nvPicPr>
          <p:cNvPr id="6148" name="Picture 4" descr="Robot, Arm, Technology, Robot Arm, Robotics, Kawasaki">
            <a:extLst>
              <a:ext uri="{FF2B5EF4-FFF2-40B4-BE49-F238E27FC236}">
                <a16:creationId xmlns:a16="http://schemas.microsoft.com/office/drawing/2014/main" id="{0B9B27BB-B045-4062-8501-A76F92E50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3598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2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1E78E9-801F-4B1B-93E0-EC17F38F28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Maahanmuutto haastaa työturvallisuuden ja ammatillisen kuntoutuksen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6E623BF-A7D6-4D36-8620-9DDAA2D605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16016" y="1347614"/>
            <a:ext cx="4046984" cy="3129136"/>
          </a:xfrm>
        </p:spPr>
        <p:txBody>
          <a:bodyPr>
            <a:normAutofit/>
          </a:bodyPr>
          <a:lstStyle/>
          <a:p>
            <a:r>
              <a:rPr lang="fi-FI" dirty="0"/>
              <a:t>Maahanmuuttajataustaisten työntekijöiden määrän lisääntyminen haastaa työturvallisuusjärjestelyt</a:t>
            </a:r>
          </a:p>
          <a:p>
            <a:r>
              <a:rPr lang="fi-FI" dirty="0"/>
              <a:t>Kielitaidon ja pohjakoulutuksen puutteet vaikeuttavat ammatillista kuntoutusta ja uudelleensijoittamista</a:t>
            </a:r>
          </a:p>
          <a:p>
            <a:pPr lvl="1"/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8A1AD4-90D5-4B49-9C19-3DAFB5482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FBE754-1755-44CE-8F30-AB7C90C19D0C}" type="slidenum">
              <a:rPr lang="fi-FI" smtClean="0"/>
              <a:pPr/>
              <a:t>16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02238EB-1FA4-4864-91C4-F3B7367A4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31" y="4705200"/>
            <a:ext cx="1513568" cy="314822"/>
          </a:xfrm>
          <a:prstGeom prst="rect">
            <a:avLst/>
          </a:prstGeom>
        </p:spPr>
      </p:pic>
      <p:pic>
        <p:nvPicPr>
          <p:cNvPr id="7170" name="Picture 2" descr="Welder, Workers, Safety Glasses, Welders, Man">
            <a:extLst>
              <a:ext uri="{FF2B5EF4-FFF2-40B4-BE49-F238E27FC236}">
                <a16:creationId xmlns:a16="http://schemas.microsoft.com/office/drawing/2014/main" id="{F42C51FA-347E-4D23-B5F4-4C3525DCA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9622"/>
            <a:ext cx="4046984" cy="269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09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1E78E9-801F-4B1B-93E0-EC17F38F28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Kilpailu on globaalia, onko ylimääräisiin kustannuksiin varaa?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6E623BF-A7D6-4D36-8620-9DDAA2D605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7966" y="1059582"/>
            <a:ext cx="2851906" cy="3405266"/>
          </a:xfrm>
        </p:spPr>
        <p:txBody>
          <a:bodyPr>
            <a:normAutofit/>
          </a:bodyPr>
          <a:lstStyle/>
          <a:p>
            <a:r>
              <a:rPr lang="fi-FI" dirty="0"/>
              <a:t>Tuoko globaali kilpailu ja kustannusten vertailu painetta pudottaa kustannuksia myös työtapaturma-vakuutuksen osalta?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8A1AD4-90D5-4B49-9C19-3DAFB5482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FBE754-1755-44CE-8F30-AB7C90C19D0C}" type="slidenum">
              <a:rPr lang="fi-FI" smtClean="0"/>
              <a:pPr/>
              <a:t>17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02238EB-1FA4-4864-91C4-F3B7367A4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31" y="4705200"/>
            <a:ext cx="1513568" cy="314822"/>
          </a:xfrm>
          <a:prstGeom prst="rect">
            <a:avLst/>
          </a:prstGeom>
        </p:spPr>
      </p:pic>
      <p:pic>
        <p:nvPicPr>
          <p:cNvPr id="8194" name="Picture 2" descr="Money, Piggy Bank, Coins, Finance, Save, Pig, Euro">
            <a:extLst>
              <a:ext uri="{FF2B5EF4-FFF2-40B4-BE49-F238E27FC236}">
                <a16:creationId xmlns:a16="http://schemas.microsoft.com/office/drawing/2014/main" id="{3BB0B181-798B-4EEF-A14B-395393526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536" y="1059582"/>
            <a:ext cx="5027904" cy="335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06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13AAC8-42E7-47A6-8ECE-BB7ED81CCB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Pitäisikö järjestelmien yhdistyä tai ainakin lähestyä toisiaan?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72FC769-C256-455F-A304-94DD2036CD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FBE754-1755-44CE-8F30-AB7C90C19D0C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C067A15-7DA0-4651-A523-F0F8E639A0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i-FI" dirty="0"/>
              <a:t>Työtapaturmajärjestelmän korvaustaso suhteessa ansiotasoon on korkeampi kuin työeläkejärjestelmässä, perustana on vahingonkorvausajattelu. Toisaalta voidaan kysyä, tarvitaanko ollenkaan erillistä tapaturmajärjestelmää, mutta sillä on etunsa.</a:t>
            </a:r>
          </a:p>
          <a:p>
            <a:r>
              <a:rPr lang="fi-FI" dirty="0"/>
              <a:t>Onko meillä varaa jatkossa varaa pitää työtapaturmajärjestelmän korvaukset ansiomenetyksen ja tapaturmaeläkkeen osalta parempina kuin työeläkejärjestelmässä, kannustinvaikutukset?</a:t>
            </a:r>
          </a:p>
          <a:p>
            <a:pPr lvl="1"/>
            <a:r>
              <a:rPr lang="fi-FI" dirty="0"/>
              <a:t>Voisiko </a:t>
            </a:r>
            <a:r>
              <a:rPr lang="fi-FI" dirty="0" smtClean="0"/>
              <a:t>vaihtoehtoisesti selvittää esimerkiksi paremman </a:t>
            </a:r>
            <a:r>
              <a:rPr lang="fi-FI" smtClean="0"/>
              <a:t>työsuhdeturvan mahdollisuutta </a:t>
            </a:r>
            <a:r>
              <a:rPr lang="fi-FI" dirty="0"/>
              <a:t>osan työkyvystään työtapaturman tai ammattitaudin vuoksi menettäneille?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384D62A-362D-4824-BBAC-D7A29BAD2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31" y="4705200"/>
            <a:ext cx="1513568" cy="31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5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13AAC8-42E7-47A6-8ECE-BB7ED81CCB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Entä kuntoutus, onko se tarpeeksi tehokasta?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72FC769-C256-455F-A304-94DD2036CD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FBE754-1755-44CE-8F30-AB7C90C19D0C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C067A15-7DA0-4651-A523-F0F8E639A0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600" y="895350"/>
            <a:ext cx="4838472" cy="3581400"/>
          </a:xfrm>
        </p:spPr>
        <p:txBody>
          <a:bodyPr>
            <a:normAutofit/>
          </a:bodyPr>
          <a:lstStyle/>
          <a:p>
            <a:r>
              <a:rPr lang="fi-FI" dirty="0"/>
              <a:t>Suomalainen kuntoutusjärjestelmä toimii monissa tilanteissa hyvin, mutta kuntoutusprosessien hajanaisuus aiheuttaa ongelmia </a:t>
            </a:r>
            <a:r>
              <a:rPr lang="fi-FI" sz="1600" dirty="0"/>
              <a:t>(Kuntoutuksen uudistamiskomitea 2017)</a:t>
            </a:r>
          </a:p>
          <a:p>
            <a:r>
              <a:rPr lang="fi-FI" dirty="0"/>
              <a:t>Tapaturma- ja liikennevakuutuslaitosten yhteistyötä työterveyshuollon, maakunnan sosiaali- ja terveydenhuollon, Kelan ja työeläkelaitosten kanssa on vahvistettava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384D62A-362D-4824-BBAC-D7A29BAD2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31" y="4705200"/>
            <a:ext cx="1513568" cy="314822"/>
          </a:xfrm>
          <a:prstGeom prst="rect">
            <a:avLst/>
          </a:prstGeom>
        </p:spPr>
      </p:pic>
      <p:pic>
        <p:nvPicPr>
          <p:cNvPr id="9218" name="Picture 2" descr="Electrostimulation, Sport, Bless You, Wellness, Beauty">
            <a:extLst>
              <a:ext uri="{FF2B5EF4-FFF2-40B4-BE49-F238E27FC236}">
                <a16:creationId xmlns:a16="http://schemas.microsoft.com/office/drawing/2014/main" id="{C16188CE-3E94-4627-9D48-36B871653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7" y="987574"/>
            <a:ext cx="3425577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01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Oval 3"/>
          <p:cNvSpPr>
            <a:spLocks noChangeArrowheads="1"/>
          </p:cNvSpPr>
          <p:nvPr/>
        </p:nvSpPr>
        <p:spPr bwMode="auto">
          <a:xfrm>
            <a:off x="2128838" y="3446168"/>
            <a:ext cx="1569244" cy="9144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fi-FI" altLang="fi-FI" sz="1200" dirty="0">
                <a:solidFill>
                  <a:prstClr val="black"/>
                </a:solidFill>
              </a:rPr>
              <a:t>työntekijäin</a:t>
            </a:r>
          </a:p>
          <a:p>
            <a:pPr algn="ctr" defTabSz="685800">
              <a:spcBef>
                <a:spcPct val="0"/>
              </a:spcBef>
              <a:buNone/>
            </a:pPr>
            <a:r>
              <a:rPr lang="fi-FI" altLang="fi-FI" sz="1200" dirty="0">
                <a:solidFill>
                  <a:prstClr val="black"/>
                </a:solidFill>
              </a:rPr>
              <a:t>ryhmähenkivakuutus</a:t>
            </a:r>
            <a:endParaRPr lang="fi-FI" altLang="fi-FI" sz="12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15" name="Oval 4"/>
          <p:cNvSpPr>
            <a:spLocks noChangeArrowheads="1"/>
          </p:cNvSpPr>
          <p:nvPr/>
        </p:nvSpPr>
        <p:spPr bwMode="auto">
          <a:xfrm>
            <a:off x="3857931" y="3629478"/>
            <a:ext cx="1423988" cy="914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fi-FI" altLang="fi-FI" sz="1200" dirty="0">
                <a:solidFill>
                  <a:prstClr val="black"/>
                </a:solidFill>
              </a:rPr>
              <a:t>liikennevakuutus</a:t>
            </a:r>
            <a:endParaRPr lang="fi-FI" altLang="fi-FI" sz="12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16" name="Oval 5"/>
          <p:cNvSpPr>
            <a:spLocks noChangeArrowheads="1"/>
          </p:cNvSpPr>
          <p:nvPr/>
        </p:nvSpPr>
        <p:spPr bwMode="auto">
          <a:xfrm>
            <a:off x="2275285" y="1364956"/>
            <a:ext cx="1423988" cy="914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fi-FI" altLang="fi-FI" sz="1200" dirty="0">
                <a:solidFill>
                  <a:prstClr val="black"/>
                </a:solidFill>
              </a:rPr>
              <a:t>kansaneläke, </a:t>
            </a:r>
            <a:br>
              <a:rPr lang="fi-FI" altLang="fi-FI" sz="1200" dirty="0">
                <a:solidFill>
                  <a:prstClr val="black"/>
                </a:solidFill>
              </a:rPr>
            </a:br>
            <a:r>
              <a:rPr lang="fi-FI" altLang="fi-FI" sz="1200" dirty="0">
                <a:solidFill>
                  <a:prstClr val="black"/>
                </a:solidFill>
              </a:rPr>
              <a:t>yleinen</a:t>
            </a:r>
          </a:p>
          <a:p>
            <a:pPr algn="ctr" defTabSz="685800">
              <a:spcBef>
                <a:spcPct val="0"/>
              </a:spcBef>
              <a:buNone/>
            </a:pPr>
            <a:r>
              <a:rPr lang="fi-FI" altLang="fi-FI" sz="1200" dirty="0">
                <a:solidFill>
                  <a:prstClr val="black"/>
                </a:solidFill>
              </a:rPr>
              <a:t>perhe-eläke</a:t>
            </a:r>
            <a:endParaRPr lang="fi-FI" altLang="fi-FI" sz="12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17" name="Oval 6"/>
          <p:cNvSpPr>
            <a:spLocks noChangeArrowheads="1"/>
          </p:cNvSpPr>
          <p:nvPr/>
        </p:nvSpPr>
        <p:spPr bwMode="auto">
          <a:xfrm>
            <a:off x="3537349" y="2279356"/>
            <a:ext cx="1969292" cy="97274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fi-FI" altLang="fi-FI" sz="1200" b="1" dirty="0">
                <a:solidFill>
                  <a:prstClr val="black"/>
                </a:solidFill>
              </a:rPr>
              <a:t>työtapaturma- ja </a:t>
            </a:r>
          </a:p>
          <a:p>
            <a:pPr algn="ctr" defTabSz="685800">
              <a:spcBef>
                <a:spcPct val="0"/>
              </a:spcBef>
              <a:buNone/>
            </a:pPr>
            <a:r>
              <a:rPr lang="fi-FI" altLang="fi-FI" sz="1200" b="1" dirty="0">
                <a:solidFill>
                  <a:prstClr val="black"/>
                </a:solidFill>
              </a:rPr>
              <a:t>ammattitautivakuutus</a:t>
            </a:r>
            <a:endParaRPr lang="fi-FI" altLang="fi-FI" sz="12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18" name="Oval 7"/>
          <p:cNvSpPr>
            <a:spLocks noChangeArrowheads="1"/>
          </p:cNvSpPr>
          <p:nvPr/>
        </p:nvSpPr>
        <p:spPr bwMode="auto">
          <a:xfrm>
            <a:off x="5324475" y="3387828"/>
            <a:ext cx="1787129" cy="103227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fi-FI" altLang="fi-FI" sz="1050" dirty="0">
                <a:solidFill>
                  <a:prstClr val="black"/>
                </a:solidFill>
              </a:rPr>
              <a:t>muut lakisääteiset ja</a:t>
            </a:r>
          </a:p>
          <a:p>
            <a:pPr algn="ctr" defTabSz="685800">
              <a:spcBef>
                <a:spcPct val="0"/>
              </a:spcBef>
              <a:buNone/>
            </a:pPr>
            <a:r>
              <a:rPr lang="fi-FI" altLang="fi-FI" sz="1050" dirty="0">
                <a:solidFill>
                  <a:prstClr val="black"/>
                </a:solidFill>
              </a:rPr>
              <a:t>pakolliset vakuutukset</a:t>
            </a:r>
          </a:p>
          <a:p>
            <a:pPr algn="ctr" defTabSz="685800">
              <a:spcBef>
                <a:spcPct val="0"/>
              </a:spcBef>
              <a:buNone/>
            </a:pPr>
            <a:r>
              <a:rPr lang="fi-FI" altLang="fi-FI" sz="1050" dirty="0">
                <a:solidFill>
                  <a:prstClr val="black"/>
                </a:solidFill>
              </a:rPr>
              <a:t>- potilasvakuutus</a:t>
            </a:r>
          </a:p>
          <a:p>
            <a:pPr algn="ctr" defTabSz="685800">
              <a:spcBef>
                <a:spcPct val="0"/>
              </a:spcBef>
              <a:buNone/>
            </a:pPr>
            <a:r>
              <a:rPr lang="fi-FI" altLang="fi-FI" sz="1050" dirty="0">
                <a:solidFill>
                  <a:prstClr val="black"/>
                </a:solidFill>
              </a:rPr>
              <a:t>- rikosvahinkolaki</a:t>
            </a:r>
            <a:endParaRPr lang="fi-FI" altLang="fi-FI" sz="12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19" name="Oval 8"/>
          <p:cNvSpPr>
            <a:spLocks noChangeArrowheads="1"/>
          </p:cNvSpPr>
          <p:nvPr/>
        </p:nvSpPr>
        <p:spPr bwMode="auto">
          <a:xfrm>
            <a:off x="5506641" y="1364956"/>
            <a:ext cx="1423988" cy="914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fi-FI" altLang="fi-FI" sz="1200" dirty="0">
                <a:solidFill>
                  <a:prstClr val="black"/>
                </a:solidFill>
              </a:rPr>
              <a:t>työttömyysturva</a:t>
            </a:r>
            <a:endParaRPr lang="fi-FI" altLang="fi-FI" sz="12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20" name="Oval 9"/>
          <p:cNvSpPr>
            <a:spLocks noChangeArrowheads="1"/>
          </p:cNvSpPr>
          <p:nvPr/>
        </p:nvSpPr>
        <p:spPr bwMode="auto">
          <a:xfrm>
            <a:off x="3856740" y="987574"/>
            <a:ext cx="1425179" cy="9144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fi-FI" altLang="fi-FI" sz="1200" dirty="0">
                <a:solidFill>
                  <a:prstClr val="black"/>
                </a:solidFill>
              </a:rPr>
              <a:t>työeläkevakuutus</a:t>
            </a:r>
            <a:endParaRPr lang="fi-FI" altLang="fi-FI" sz="12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21" name="Oval 10"/>
          <p:cNvSpPr>
            <a:spLocks noChangeArrowheads="1"/>
          </p:cNvSpPr>
          <p:nvPr/>
        </p:nvSpPr>
        <p:spPr bwMode="auto">
          <a:xfrm>
            <a:off x="6163866" y="2337696"/>
            <a:ext cx="1423988" cy="914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fi-FI" altLang="fi-FI" sz="1200" dirty="0">
                <a:solidFill>
                  <a:prstClr val="black"/>
                </a:solidFill>
              </a:rPr>
              <a:t>toimeentulotuki</a:t>
            </a:r>
            <a:endParaRPr lang="fi-FI" altLang="fi-FI" sz="12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22" name="Oval 11"/>
          <p:cNvSpPr>
            <a:spLocks noChangeArrowheads="1"/>
          </p:cNvSpPr>
          <p:nvPr/>
        </p:nvSpPr>
        <p:spPr bwMode="auto">
          <a:xfrm>
            <a:off x="1522810" y="2337696"/>
            <a:ext cx="1423988" cy="914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fi-FI" altLang="fi-FI" sz="1200" dirty="0">
                <a:solidFill>
                  <a:prstClr val="black"/>
                </a:solidFill>
              </a:rPr>
              <a:t>sairausvakuutus</a:t>
            </a:r>
            <a:endParaRPr lang="fi-FI" altLang="fi-FI" sz="12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23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altLang="fi-FI" sz="1800" b="1" dirty="0">
                <a:latin typeface="+mj-lt"/>
              </a:rPr>
              <a:t>Työtapaturma- ja ammattitautivakuutus on osa sosiaaliturvajärjestelmää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1"/>
          </p:nvPr>
        </p:nvSpPr>
        <p:spPr>
          <a:xfrm>
            <a:off x="543600" y="4705200"/>
            <a:ext cx="381000" cy="274637"/>
          </a:xfrm>
        </p:spPr>
        <p:txBody>
          <a:bodyPr/>
          <a:lstStyle/>
          <a:p>
            <a:pPr defTabSz="685800">
              <a:defRPr/>
            </a:pPr>
            <a:fld id="{6E65077B-A0E5-4D31-8FB9-A3398A287232}" type="slidenum">
              <a:rPr lang="en-US" altLang="fi-FI">
                <a:solidFill>
                  <a:prstClr val="white"/>
                </a:solidFill>
                <a:latin typeface="Calibri"/>
              </a:rPr>
              <a:pPr defTabSz="685800">
                <a:defRPr/>
              </a:pPr>
              <a:t>2</a:t>
            </a:fld>
            <a:endParaRPr lang="en-US" alt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685800">
              <a:defRPr/>
            </a:pPr>
            <a:r>
              <a:rPr lang="fi-FI">
                <a:solidFill>
                  <a:prstClr val="white"/>
                </a:solidFill>
                <a:latin typeface="Calibri"/>
              </a:rPr>
              <a:t>6.4.2018</a:t>
            </a: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4294967295"/>
          </p:nvPr>
        </p:nvSpPr>
        <p:spPr>
          <a:xfrm>
            <a:off x="0" y="4845050"/>
            <a:ext cx="2171700" cy="273050"/>
          </a:xfrm>
        </p:spPr>
        <p:txBody>
          <a:bodyPr/>
          <a:lstStyle/>
          <a:p>
            <a:pPr algn="ctr" defTabSz="685800"/>
            <a:r>
              <a:rPr lang="fi-FI" dirty="0">
                <a:solidFill>
                  <a:prstClr val="white"/>
                </a:solidFill>
                <a:latin typeface="Calibri"/>
              </a:rPr>
              <a:t>www.tvk.fi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F357268-AC58-4AF9-8EC0-3448FE772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31" y="4705200"/>
            <a:ext cx="1513568" cy="314822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698E59A6-560F-4D62-8F40-9AB6C1CE2AE0}"/>
              </a:ext>
            </a:extLst>
          </p:cNvPr>
          <p:cNvSpPr txBox="1"/>
          <p:nvPr/>
        </p:nvSpPr>
        <p:spPr>
          <a:xfrm>
            <a:off x="1773189" y="4443958"/>
            <a:ext cx="8098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latin typeface="Segoe UI" panose="020B0502040204020203" pitchFamily="34" charset="0"/>
                <a:cs typeface="Segoe UI" panose="020B0502040204020203" pitchFamily="34" charset="0"/>
              </a:rPr>
              <a:t>Lähde: TVK</a:t>
            </a:r>
          </a:p>
        </p:txBody>
      </p:sp>
    </p:spTree>
    <p:extLst>
      <p:ext uri="{BB962C8B-B14F-4D97-AF65-F5344CB8AC3E}">
        <p14:creationId xmlns:p14="http://schemas.microsoft.com/office/powerpoint/2010/main" val="276913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07704" y="1635646"/>
            <a:ext cx="5472608" cy="2160240"/>
          </a:xfrm>
        </p:spPr>
        <p:txBody>
          <a:bodyPr>
            <a:normAutofit/>
          </a:bodyPr>
          <a:lstStyle/>
          <a:p>
            <a:pPr algn="ctr"/>
            <a:r>
              <a:rPr lang="fi-FI" sz="3600" dirty="0"/>
              <a:t>Kiitos mielenkiinnosta!</a:t>
            </a:r>
            <a:r>
              <a:rPr lang="fi-FI" sz="2800" dirty="0"/>
              <a:t/>
            </a:r>
            <a:br>
              <a:rPr lang="fi-FI" sz="2800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ari.kaukiainen@lahitapiola.fi</a:t>
            </a:r>
            <a:br>
              <a:rPr lang="fi-FI" dirty="0"/>
            </a:br>
            <a:r>
              <a:rPr lang="fi-FI" dirty="0"/>
              <a:t>jan.schugk@varma.fi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	</a:t>
            </a:r>
            <a:br>
              <a:rPr lang="fi-FI" dirty="0"/>
            </a:b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BE754-1755-44CE-8F30-AB7C90C19D0C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0B399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0B3991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31" y="4705200"/>
            <a:ext cx="1513568" cy="31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4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E9C006-D391-4BCA-AA80-03DC3DE066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Määritelmien kertaus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F1A5B0-38F8-40D4-A821-F35E75408A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FBE754-1755-44CE-8F30-AB7C90C19D0C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BC023FB-5D8F-4F70-9DBE-E49A3EA5F6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600" y="895350"/>
            <a:ext cx="3038272" cy="3809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Ammattitauti</a:t>
            </a:r>
          </a:p>
          <a:p>
            <a:r>
              <a:rPr lang="fi-FI" dirty="0"/>
              <a:t>Työ on pääasiallinen syy (työn syyosuus &gt; 50 %)</a:t>
            </a:r>
          </a:p>
          <a:p>
            <a:r>
              <a:rPr lang="fi-FI" dirty="0"/>
              <a:t>Sairauden aiheuttavat biologiset, kemialliset tai fysikaaliset tekijät</a:t>
            </a:r>
          </a:p>
          <a:p>
            <a:r>
              <a:rPr lang="fi-FI" dirty="0"/>
              <a:t>Määritelmä perustuu lakiin ja oikeuskäytäntöön</a:t>
            </a:r>
          </a:p>
          <a:p>
            <a:pPr marL="930275" lvl="1" indent="-285750">
              <a:buFontTx/>
              <a:buChar char="-"/>
            </a:pPr>
            <a:endParaRPr lang="fi-FI" dirty="0"/>
          </a:p>
          <a:p>
            <a:pPr marL="285750" indent="-285750">
              <a:buFontTx/>
              <a:buChar char="-"/>
            </a:pP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03E6BD5-1779-4A43-AD51-89DED624A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31" y="4705200"/>
            <a:ext cx="1513568" cy="314822"/>
          </a:xfrm>
          <a:prstGeom prst="rect">
            <a:avLst/>
          </a:prstGeom>
        </p:spPr>
      </p:pic>
      <p:pic>
        <p:nvPicPr>
          <p:cNvPr id="1028" name="Picture 4" descr="Lab, Research, Chemistry, Test, Experiment, Many">
            <a:extLst>
              <a:ext uri="{FF2B5EF4-FFF2-40B4-BE49-F238E27FC236}">
                <a16:creationId xmlns:a16="http://schemas.microsoft.com/office/drawing/2014/main" id="{B8F39E0F-ED2D-4DF7-8144-B60830925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745" y="1059582"/>
            <a:ext cx="478968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91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E9C006-D391-4BCA-AA80-03DC3DE066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Määritelmien kertaus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F1A5B0-38F8-40D4-A821-F35E75408A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FBE754-1755-44CE-8F30-AB7C90C19D0C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BC023FB-5D8F-4F70-9DBE-E49A3EA5F6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600" y="895350"/>
            <a:ext cx="8381400" cy="38098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/>
              <a:t>Työtapaturma</a:t>
            </a:r>
          </a:p>
          <a:p>
            <a:r>
              <a:rPr lang="fi-FI" dirty="0"/>
              <a:t>Tapaturma tarkoittaa äkillistä ja odottamatonta tapahtumaa, joka johtuu ulkoisesta tekijästä ja aiheuttaa työntekijälle vamman tai sairauden</a:t>
            </a:r>
          </a:p>
          <a:p>
            <a:r>
              <a:rPr lang="fi-FI" dirty="0"/>
              <a:t>Työtapaturmiksi katsotaan työssä ja työntekopaikan alueella sattuneet tapaturmat, mutta myös tietyt työntekopaikan alueen ulkopuolella sattuneet tapaturmat</a:t>
            </a:r>
          </a:p>
          <a:p>
            <a:r>
              <a:rPr lang="fi-FI" dirty="0"/>
              <a:t>Työtapaturman määritelmä on kolmeosainen: sattuneen vahingon on</a:t>
            </a:r>
          </a:p>
          <a:p>
            <a:pPr marL="0" indent="0">
              <a:buNone/>
            </a:pPr>
            <a:r>
              <a:rPr lang="fi-FI" dirty="0"/>
              <a:t>	1. täytettävä tapaturman kriteerit</a:t>
            </a:r>
          </a:p>
          <a:p>
            <a:pPr marL="0" indent="0">
              <a:buNone/>
            </a:pPr>
            <a:r>
              <a:rPr lang="fi-FI" dirty="0"/>
              <a:t>	2. tapahduttava korvattavaksi katsottavissa olosuhteissa</a:t>
            </a:r>
          </a:p>
          <a:p>
            <a:pPr marL="0" indent="0">
              <a:buNone/>
            </a:pPr>
            <a:r>
              <a:rPr lang="fi-FI" dirty="0"/>
              <a:t>	3. aiheutettava vamma tai sairaus, joka on lääketieteellisessä syy-		yhteydessä sattuneeseen tapahtumaan</a:t>
            </a:r>
          </a:p>
          <a:p>
            <a:pPr marL="285750" indent="-285750">
              <a:buFontTx/>
              <a:buChar char="-"/>
            </a:pP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03E6BD5-1779-4A43-AD51-89DED624A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31" y="4705200"/>
            <a:ext cx="1513568" cy="31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0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Työtapaturma ja ammattitautilain perusteella maksettavat korvaukset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b="1" dirty="0"/>
              <a:t>Päivärahalla</a:t>
            </a:r>
            <a:r>
              <a:rPr lang="fi-FI" dirty="0"/>
              <a:t> korvataan työkyvyttömän ansiomenetys vuoden ajan vahinkopäivästä lukien</a:t>
            </a:r>
          </a:p>
          <a:p>
            <a:r>
              <a:rPr lang="fi-FI" b="1" dirty="0"/>
              <a:t>Tapaturmaeläkettä</a:t>
            </a:r>
            <a:r>
              <a:rPr lang="fi-FI" dirty="0"/>
              <a:t> maksetaan, jos työkyvyttömyys jatkuu vuoden kuluttua vahinkotapahtumasta</a:t>
            </a:r>
          </a:p>
          <a:p>
            <a:r>
              <a:rPr lang="fi-FI" dirty="0"/>
              <a:t>Päiväraha ja tapaturmaeläke voidaan maksaa </a:t>
            </a:r>
            <a:r>
              <a:rPr lang="fi-FI" b="1" dirty="0"/>
              <a:t>osakorvauksena</a:t>
            </a:r>
            <a:r>
              <a:rPr lang="fi-FI" dirty="0"/>
              <a:t>, silloin kun työkyvyttömyys ja ansioiden aleneminen on osittaista</a:t>
            </a:r>
          </a:p>
          <a:p>
            <a:r>
              <a:rPr lang="fi-FI" dirty="0"/>
              <a:t>Kuolemantapauksissa maksetaan lapsille ja leskelle perhe-eläkettä ja kuolinpesälle </a:t>
            </a:r>
            <a:r>
              <a:rPr lang="fi-FI" b="1" dirty="0"/>
              <a:t>hautausapua</a:t>
            </a:r>
          </a:p>
          <a:p>
            <a:r>
              <a:rPr lang="fi-FI" b="1" dirty="0"/>
              <a:t>Haittaraha</a:t>
            </a:r>
            <a:r>
              <a:rPr lang="fi-FI" dirty="0"/>
              <a:t> työtapaturman tai ammattitaudin aiheuttamasta pysyvästä yleisestä haitasta</a:t>
            </a:r>
          </a:p>
          <a:p>
            <a:r>
              <a:rPr lang="fi-FI" dirty="0"/>
              <a:t>Lisäksi maksetaan mm. </a:t>
            </a:r>
            <a:r>
              <a:rPr lang="fi-FI" b="1" dirty="0"/>
              <a:t>hoitotukea, vaatelisää sekä korvausta lisääntyneestä kodinhoitokustannuksista</a:t>
            </a:r>
          </a:p>
          <a:p>
            <a:r>
              <a:rPr lang="fi-FI" b="1" dirty="0"/>
              <a:t>Kuntoutusta</a:t>
            </a:r>
            <a:r>
              <a:rPr lang="fi-FI" dirty="0"/>
              <a:t> korvataan, jos työ- tai toimintakyky tai ansiomahdollisuudet ovat vahingon vuoksi heikentyneet, tai jos on todennäköistä, että ne voivat vahingon vuoksi myöhemmin olennaisesti heikentyä</a:t>
            </a:r>
          </a:p>
          <a:p>
            <a:pPr lvl="1"/>
            <a:r>
              <a:rPr lang="fi-FI" dirty="0"/>
              <a:t>Kuntoutuksen toimenpiteinä korvataan mm. ammatillista kuntoutusta, palveluasumisen lisäkustannuksia, apuvälineitä ja asunnon muutostöitä</a:t>
            </a:r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3BC6B8D-669B-449A-B94D-26CA49B82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31" y="4705200"/>
            <a:ext cx="1513568" cy="31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9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 descr="Vaalea vinoviivoitus ylös"/>
          <p:cNvSpPr>
            <a:spLocks noChangeArrowheads="1"/>
          </p:cNvSpPr>
          <p:nvPr/>
        </p:nvSpPr>
        <p:spPr bwMode="auto">
          <a:xfrm>
            <a:off x="1835999" y="1878592"/>
            <a:ext cx="1378744" cy="1987154"/>
          </a:xfrm>
          <a:prstGeom prst="rect">
            <a:avLst/>
          </a:prstGeom>
          <a:pattFill prst="ltUpDiag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7500" tIns="35100" rIns="67500" bIns="35100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endParaRPr lang="fi-FI" altLang="fi-FI" sz="1050">
              <a:solidFill>
                <a:srgbClr val="000000"/>
              </a:solidFill>
            </a:endParaRPr>
          </a:p>
        </p:txBody>
      </p:sp>
      <p:sp>
        <p:nvSpPr>
          <p:cNvPr id="291843" name="Rectangle 3" descr="Vaalea vinoviivoitus alas"/>
          <p:cNvSpPr>
            <a:spLocks noChangeArrowheads="1"/>
          </p:cNvSpPr>
          <p:nvPr/>
        </p:nvSpPr>
        <p:spPr bwMode="auto">
          <a:xfrm>
            <a:off x="3115921" y="1878593"/>
            <a:ext cx="676275" cy="1997869"/>
          </a:xfrm>
          <a:prstGeom prst="rect">
            <a:avLst/>
          </a:prstGeom>
          <a:pattFill prst="ltDnDiag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7500" tIns="35100" rIns="67500" bIns="35100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endParaRPr lang="fi-FI" altLang="fi-FI" sz="1050">
              <a:solidFill>
                <a:srgbClr val="000000"/>
              </a:solidFill>
            </a:endParaRPr>
          </a:p>
        </p:txBody>
      </p:sp>
      <p:sp>
        <p:nvSpPr>
          <p:cNvPr id="291844" name="Rectangle 4" descr="Vaalea pystyviivoitus"/>
          <p:cNvSpPr>
            <a:spLocks noChangeArrowheads="1"/>
          </p:cNvSpPr>
          <p:nvPr/>
        </p:nvSpPr>
        <p:spPr bwMode="auto">
          <a:xfrm>
            <a:off x="5098311" y="2191726"/>
            <a:ext cx="1398985" cy="1674020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7500" tIns="35100" rIns="67500" bIns="35100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endParaRPr lang="fi-FI" altLang="fi-FI" sz="1050">
              <a:solidFill>
                <a:srgbClr val="000000"/>
              </a:solidFill>
            </a:endParaRPr>
          </a:p>
        </p:txBody>
      </p:sp>
      <p:sp>
        <p:nvSpPr>
          <p:cNvPr id="291845" name="Rectangle 5" descr="Vaalea vaakaviivoitus"/>
          <p:cNvSpPr>
            <a:spLocks noChangeArrowheads="1"/>
          </p:cNvSpPr>
          <p:nvPr/>
        </p:nvSpPr>
        <p:spPr bwMode="auto">
          <a:xfrm>
            <a:off x="6504440" y="2436995"/>
            <a:ext cx="951309" cy="1428751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7500" tIns="35100" rIns="67500" bIns="35100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endParaRPr lang="fi-FI" altLang="fi-FI" sz="1050">
              <a:solidFill>
                <a:srgbClr val="000000"/>
              </a:solidFill>
            </a:endParaRPr>
          </a:p>
        </p:txBody>
      </p:sp>
      <p:sp>
        <p:nvSpPr>
          <p:cNvPr id="291846" name="Line 6"/>
          <p:cNvSpPr>
            <a:spLocks noChangeShapeType="1"/>
          </p:cNvSpPr>
          <p:nvPr/>
        </p:nvSpPr>
        <p:spPr bwMode="auto">
          <a:xfrm flipV="1">
            <a:off x="1815758" y="1642849"/>
            <a:ext cx="0" cy="225980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7500" tIns="35100" rIns="67500" bIns="35100" anchor="ctr"/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1847" name="Text Box 7"/>
          <p:cNvSpPr txBox="1">
            <a:spLocks noChangeArrowheads="1"/>
          </p:cNvSpPr>
          <p:nvPr/>
        </p:nvSpPr>
        <p:spPr bwMode="auto">
          <a:xfrm>
            <a:off x="1927677" y="3009173"/>
            <a:ext cx="851297" cy="2093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r>
              <a:rPr lang="fi-FI" altLang="fi-FI" sz="900" dirty="0">
                <a:solidFill>
                  <a:srgbClr val="000000"/>
                </a:solidFill>
              </a:rPr>
              <a:t>palkka</a:t>
            </a:r>
          </a:p>
        </p:txBody>
      </p:sp>
      <p:sp>
        <p:nvSpPr>
          <p:cNvPr id="291848" name="Text Box 8"/>
          <p:cNvSpPr txBox="1">
            <a:spLocks noChangeArrowheads="1"/>
          </p:cNvSpPr>
          <p:nvPr/>
        </p:nvSpPr>
        <p:spPr bwMode="auto">
          <a:xfrm>
            <a:off x="3224267" y="2902955"/>
            <a:ext cx="514350" cy="532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7500" tIns="35100" rIns="67500" bIns="35100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r>
              <a:rPr lang="fi-FI" altLang="fi-FI" sz="750" dirty="0">
                <a:solidFill>
                  <a:srgbClr val="000000"/>
                </a:solidFill>
              </a:rPr>
              <a:t>neljän   viikon päivä-raha</a:t>
            </a:r>
          </a:p>
        </p:txBody>
      </p:sp>
      <p:sp>
        <p:nvSpPr>
          <p:cNvPr id="291849" name="Text Box 9"/>
          <p:cNvSpPr txBox="1">
            <a:spLocks noChangeArrowheads="1"/>
          </p:cNvSpPr>
          <p:nvPr/>
        </p:nvSpPr>
        <p:spPr bwMode="auto">
          <a:xfrm>
            <a:off x="5372155" y="2871270"/>
            <a:ext cx="906698" cy="4863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r>
              <a:rPr lang="fi-FI" altLang="fi-FI" sz="900" dirty="0">
                <a:solidFill>
                  <a:srgbClr val="000000"/>
                </a:solidFill>
              </a:rPr>
              <a:t>tapaturma-eläke tai kuntoutusraha</a:t>
            </a:r>
          </a:p>
        </p:txBody>
      </p:sp>
      <p:sp>
        <p:nvSpPr>
          <p:cNvPr id="291850" name="Text Box 10"/>
          <p:cNvSpPr txBox="1">
            <a:spLocks noChangeArrowheads="1"/>
          </p:cNvSpPr>
          <p:nvPr/>
        </p:nvSpPr>
        <p:spPr bwMode="auto">
          <a:xfrm>
            <a:off x="6584211" y="2940520"/>
            <a:ext cx="742950" cy="3478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r>
              <a:rPr lang="fi-FI" altLang="fi-FI" sz="900" dirty="0">
                <a:solidFill>
                  <a:srgbClr val="000000"/>
                </a:solidFill>
              </a:rPr>
              <a:t>tapaturma-eläke</a:t>
            </a:r>
            <a:endParaRPr lang="fi-FI" altLang="fi-FI" sz="1050" dirty="0">
              <a:solidFill>
                <a:srgbClr val="000000"/>
              </a:solidFill>
            </a:endParaRPr>
          </a:p>
        </p:txBody>
      </p:sp>
      <p:sp>
        <p:nvSpPr>
          <p:cNvPr id="291851" name="AutoShape 11"/>
          <p:cNvSpPr>
            <a:spLocks noChangeArrowheads="1"/>
          </p:cNvSpPr>
          <p:nvPr/>
        </p:nvSpPr>
        <p:spPr bwMode="auto">
          <a:xfrm>
            <a:off x="2568233" y="4020667"/>
            <a:ext cx="1087041" cy="478631"/>
          </a:xfrm>
          <a:prstGeom prst="upArrowCallout">
            <a:avLst>
              <a:gd name="adj1" fmla="val 56779"/>
              <a:gd name="adj2" fmla="val 56779"/>
              <a:gd name="adj3" fmla="val 16667"/>
              <a:gd name="adj4" fmla="val 66667"/>
            </a:avLst>
          </a:prstGeom>
          <a:noFill/>
          <a:ln w="28575">
            <a:solidFill>
              <a:srgbClr val="0064A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500" tIns="35100" rIns="67500" bIns="35100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fi-FI" altLang="fi-FI" sz="1050" dirty="0">
                <a:solidFill>
                  <a:srgbClr val="CC0000"/>
                </a:solidFill>
              </a:rPr>
              <a:t>tapaturma</a:t>
            </a:r>
            <a:endParaRPr lang="fi-FI" altLang="fi-FI" sz="1050" dirty="0">
              <a:solidFill>
                <a:srgbClr val="000000"/>
              </a:solidFill>
            </a:endParaRPr>
          </a:p>
        </p:txBody>
      </p:sp>
      <p:sp>
        <p:nvSpPr>
          <p:cNvPr id="291852" name="AutoShape 12"/>
          <p:cNvSpPr>
            <a:spLocks noChangeArrowheads="1"/>
          </p:cNvSpPr>
          <p:nvPr/>
        </p:nvSpPr>
        <p:spPr bwMode="auto">
          <a:xfrm>
            <a:off x="4619680" y="4037335"/>
            <a:ext cx="1116806" cy="478631"/>
          </a:xfrm>
          <a:prstGeom prst="upArrowCallout">
            <a:avLst>
              <a:gd name="adj1" fmla="val 58333"/>
              <a:gd name="adj2" fmla="val 58333"/>
              <a:gd name="adj3" fmla="val 16667"/>
              <a:gd name="adj4" fmla="val 66667"/>
            </a:avLst>
          </a:prstGeom>
          <a:noFill/>
          <a:ln w="28575">
            <a:solidFill>
              <a:srgbClr val="0064A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500" tIns="35100" rIns="67500" bIns="35100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fi-FI" altLang="fi-FI" sz="1050" dirty="0">
                <a:solidFill>
                  <a:srgbClr val="CC0000"/>
                </a:solidFill>
              </a:rPr>
              <a:t>vuosipäivä</a:t>
            </a:r>
            <a:endParaRPr lang="fi-FI" altLang="fi-FI" sz="1050" dirty="0">
              <a:solidFill>
                <a:srgbClr val="000000"/>
              </a:solidFill>
            </a:endParaRPr>
          </a:p>
        </p:txBody>
      </p:sp>
      <p:sp>
        <p:nvSpPr>
          <p:cNvPr id="291853" name="AutoShape 13"/>
          <p:cNvSpPr>
            <a:spLocks noChangeArrowheads="1"/>
          </p:cNvSpPr>
          <p:nvPr/>
        </p:nvSpPr>
        <p:spPr bwMode="auto">
          <a:xfrm>
            <a:off x="5938893" y="4037335"/>
            <a:ext cx="1116806" cy="478631"/>
          </a:xfrm>
          <a:prstGeom prst="upArrowCallout">
            <a:avLst>
              <a:gd name="adj1" fmla="val 58333"/>
              <a:gd name="adj2" fmla="val 58333"/>
              <a:gd name="adj3" fmla="val 16667"/>
              <a:gd name="adj4" fmla="val 66667"/>
            </a:avLst>
          </a:prstGeom>
          <a:noFill/>
          <a:ln w="28575">
            <a:solidFill>
              <a:srgbClr val="0064A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500" tIns="35100" rIns="67500" bIns="35100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fi-FI" altLang="fi-FI" sz="1050">
                <a:solidFill>
                  <a:srgbClr val="CC0000"/>
                </a:solidFill>
              </a:rPr>
              <a:t>65-vuotispäivä</a:t>
            </a:r>
            <a:endParaRPr lang="fi-FI" altLang="fi-FI" sz="1050">
              <a:solidFill>
                <a:srgbClr val="000000"/>
              </a:solidFill>
            </a:endParaRPr>
          </a:p>
        </p:txBody>
      </p:sp>
      <p:sp>
        <p:nvSpPr>
          <p:cNvPr id="291854" name="Text Box 14"/>
          <p:cNvSpPr txBox="1">
            <a:spLocks noChangeArrowheads="1"/>
          </p:cNvSpPr>
          <p:nvPr/>
        </p:nvSpPr>
        <p:spPr bwMode="auto">
          <a:xfrm>
            <a:off x="1115616" y="1549963"/>
            <a:ext cx="606028" cy="23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r>
              <a:rPr lang="fi-FI" altLang="fi-FI" sz="1050" dirty="0">
                <a:solidFill>
                  <a:srgbClr val="000000"/>
                </a:solidFill>
              </a:rPr>
              <a:t>100 %</a:t>
            </a:r>
          </a:p>
        </p:txBody>
      </p:sp>
      <p:sp>
        <p:nvSpPr>
          <p:cNvPr id="291855" name="Text Box 15"/>
          <p:cNvSpPr txBox="1">
            <a:spLocks noChangeArrowheads="1"/>
          </p:cNvSpPr>
          <p:nvPr/>
        </p:nvSpPr>
        <p:spPr bwMode="auto">
          <a:xfrm>
            <a:off x="5487646" y="1881422"/>
            <a:ext cx="606028" cy="23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r>
              <a:rPr lang="fi-FI" altLang="fi-FI" sz="1050">
                <a:solidFill>
                  <a:srgbClr val="CC0000"/>
                </a:solidFill>
              </a:rPr>
              <a:t>85 %</a:t>
            </a:r>
          </a:p>
        </p:txBody>
      </p:sp>
      <p:sp>
        <p:nvSpPr>
          <p:cNvPr id="291856" name="Text Box 16"/>
          <p:cNvSpPr txBox="1">
            <a:spLocks noChangeArrowheads="1"/>
          </p:cNvSpPr>
          <p:nvPr/>
        </p:nvSpPr>
        <p:spPr bwMode="auto">
          <a:xfrm>
            <a:off x="6892584" y="2170743"/>
            <a:ext cx="606028" cy="23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r>
              <a:rPr lang="fi-FI" altLang="fi-FI" sz="1050">
                <a:solidFill>
                  <a:srgbClr val="CC0000"/>
                </a:solidFill>
              </a:rPr>
              <a:t>70 %</a:t>
            </a:r>
          </a:p>
        </p:txBody>
      </p:sp>
      <p:sp>
        <p:nvSpPr>
          <p:cNvPr id="291857" name="Rectangle 17"/>
          <p:cNvSpPr>
            <a:spLocks noChangeArrowheads="1"/>
          </p:cNvSpPr>
          <p:nvPr/>
        </p:nvSpPr>
        <p:spPr bwMode="auto">
          <a:xfrm>
            <a:off x="1844334" y="3735968"/>
            <a:ext cx="5793581" cy="28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endParaRPr lang="fi-FI" altLang="fi-FI" sz="1050">
              <a:solidFill>
                <a:srgbClr val="000000"/>
              </a:solidFill>
            </a:endParaRPr>
          </a:p>
        </p:txBody>
      </p:sp>
      <p:cxnSp>
        <p:nvCxnSpPr>
          <p:cNvPr id="291858" name="AutoShape 18"/>
          <p:cNvCxnSpPr>
            <a:cxnSpLocks noChangeShapeType="1"/>
            <a:stCxn id="291857" idx="1"/>
            <a:endCxn id="291857" idx="3"/>
          </p:cNvCxnSpPr>
          <p:nvPr/>
        </p:nvCxnSpPr>
        <p:spPr bwMode="auto">
          <a:xfrm>
            <a:off x="1844334" y="3877652"/>
            <a:ext cx="5793581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1859" name="Rectangle 19" descr="Kapea vaakaviivoitus"/>
          <p:cNvSpPr>
            <a:spLocks noChangeArrowheads="1"/>
          </p:cNvSpPr>
          <p:nvPr/>
        </p:nvSpPr>
        <p:spPr bwMode="auto">
          <a:xfrm>
            <a:off x="3792196" y="1880692"/>
            <a:ext cx="1371600" cy="1978961"/>
          </a:xfrm>
          <a:prstGeom prst="rect">
            <a:avLst/>
          </a:prstGeom>
          <a:pattFill prst="narHorz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7500" tIns="35100" rIns="67500" bIns="35100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endParaRPr lang="fi-FI" altLang="fi-FI" sz="1050">
              <a:solidFill>
                <a:srgbClr val="000000"/>
              </a:solidFill>
            </a:endParaRPr>
          </a:p>
        </p:txBody>
      </p:sp>
      <p:sp>
        <p:nvSpPr>
          <p:cNvPr id="291860" name="Text Box 20"/>
          <p:cNvSpPr txBox="1">
            <a:spLocks noChangeArrowheads="1"/>
          </p:cNvSpPr>
          <p:nvPr/>
        </p:nvSpPr>
        <p:spPr bwMode="auto">
          <a:xfrm>
            <a:off x="4012461" y="2871270"/>
            <a:ext cx="903684" cy="4863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r>
              <a:rPr lang="fi-FI" altLang="fi-FI" sz="900" dirty="0">
                <a:solidFill>
                  <a:srgbClr val="000000"/>
                </a:solidFill>
              </a:rPr>
              <a:t>päiväraha tai kuntoutusraha/ vuosityöansio</a:t>
            </a:r>
            <a:endParaRPr lang="fi-FI" altLang="fi-FI" sz="1050" dirty="0">
              <a:solidFill>
                <a:srgbClr val="000000"/>
              </a:solidFill>
            </a:endParaRPr>
          </a:p>
        </p:txBody>
      </p:sp>
      <p:sp>
        <p:nvSpPr>
          <p:cNvPr id="291861" name="Rectangle 24"/>
          <p:cNvSpPr>
            <a:spLocks noGrp="1" noChangeArrowheads="1"/>
          </p:cNvSpPr>
          <p:nvPr>
            <p:ph type="title"/>
          </p:nvPr>
        </p:nvSpPr>
        <p:spPr>
          <a:xfrm>
            <a:off x="1115616" y="691769"/>
            <a:ext cx="7344812" cy="1097015"/>
          </a:xfrm>
          <a:noFill/>
        </p:spPr>
        <p:txBody>
          <a:bodyPr>
            <a:normAutofit/>
          </a:bodyPr>
          <a:lstStyle/>
          <a:p>
            <a:r>
              <a:rPr lang="fi-FI" altLang="fi-FI" sz="1200" dirty="0">
                <a:latin typeface="+mn-lt"/>
              </a:rPr>
              <a:t>Ansionmenetyskorvauksia ovat päiväraha, tapaturmaeläke ja kuntoutusraha.</a:t>
            </a:r>
            <a:br>
              <a:rPr lang="fi-FI" altLang="fi-FI" sz="1200" dirty="0">
                <a:latin typeface="+mn-lt"/>
              </a:rPr>
            </a:br>
            <a:r>
              <a:rPr lang="fi-FI" altLang="fi-FI" sz="1200" dirty="0">
                <a:latin typeface="+mn-lt"/>
              </a:rPr>
              <a:t>Kuntoutusrahaa maksetaan ammatillisen kuntoutuksen ajalta 1.1.2016 tai sen jälkeen sattuneissa vahinkotapahtumissa. Se on samansuuruinen kuin päiväraha tai tapaturmaeläke olisi samalta ajalta.</a:t>
            </a:r>
            <a:r>
              <a:rPr lang="fi-FI" altLang="fi-FI" sz="1050" dirty="0"/>
              <a:t/>
            </a:r>
            <a:br>
              <a:rPr lang="fi-FI" altLang="fi-FI" sz="1050" dirty="0"/>
            </a:br>
            <a:endParaRPr lang="fi-FI" altLang="fi-FI" sz="1050" dirty="0"/>
          </a:p>
        </p:txBody>
      </p:sp>
      <p:sp>
        <p:nvSpPr>
          <p:cNvPr id="24" name="Otsikko 1"/>
          <p:cNvSpPr txBox="1">
            <a:spLocks/>
          </p:cNvSpPr>
          <p:nvPr/>
        </p:nvSpPr>
        <p:spPr>
          <a:xfrm>
            <a:off x="827584" y="299492"/>
            <a:ext cx="7488831" cy="4000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fi-FI" altLang="fi-FI" sz="1800" b="1" dirty="0">
                <a:solidFill>
                  <a:srgbClr val="0D66B1"/>
                </a:solidFill>
                <a:latin typeface="Calibri"/>
              </a:rPr>
              <a:t>Lakisääteisen tapaturmavakuutuksen ansionmenetyskorvaukset</a:t>
            </a:r>
          </a:p>
        </p:txBody>
      </p:sp>
      <p:sp>
        <p:nvSpPr>
          <p:cNvPr id="2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437874" y="4844561"/>
            <a:ext cx="2171700" cy="273844"/>
          </a:xfrm>
        </p:spPr>
        <p:txBody>
          <a:bodyPr/>
          <a:lstStyle/>
          <a:p>
            <a:pPr algn="ctr" defTabSz="685800"/>
            <a:r>
              <a:rPr lang="fi-FI" dirty="0">
                <a:solidFill>
                  <a:prstClr val="white"/>
                </a:solidFill>
                <a:latin typeface="Calibri"/>
              </a:rPr>
              <a:t>www.tvk.fi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>
              <a:defRPr/>
            </a:pPr>
            <a:fld id="{6E65077B-A0E5-4D31-8FB9-A3398A287232}" type="slidenum">
              <a:rPr lang="en-US" altLang="fi-FI">
                <a:solidFill>
                  <a:prstClr val="white"/>
                </a:solidFill>
                <a:latin typeface="Calibri"/>
              </a:rPr>
              <a:pPr defTabSz="685800">
                <a:defRPr/>
              </a:pPr>
              <a:t>6</a:t>
            </a:fld>
            <a:endParaRPr lang="en-US" alt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685800">
              <a:defRPr/>
            </a:pPr>
            <a:r>
              <a:rPr lang="fi-FI">
                <a:solidFill>
                  <a:prstClr val="white"/>
                </a:solidFill>
                <a:latin typeface="Calibri"/>
              </a:rPr>
              <a:t>6.4.2018</a:t>
            </a: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42D96AE1-636E-47EC-9B58-04AA26F02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31" y="4705200"/>
            <a:ext cx="1513568" cy="314822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B0A9985E-DEFC-4A2F-9576-360970A0BBC7}"/>
              </a:ext>
            </a:extLst>
          </p:cNvPr>
          <p:cNvSpPr txBox="1"/>
          <p:nvPr/>
        </p:nvSpPr>
        <p:spPr>
          <a:xfrm>
            <a:off x="1773189" y="4629785"/>
            <a:ext cx="8098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latin typeface="Segoe UI" panose="020B0502040204020203" pitchFamily="34" charset="0"/>
                <a:cs typeface="Segoe UI" panose="020B0502040204020203" pitchFamily="34" charset="0"/>
              </a:rPr>
              <a:t>Lähde: TVK</a:t>
            </a:r>
          </a:p>
        </p:txBody>
      </p:sp>
    </p:spTree>
    <p:extLst>
      <p:ext uri="{BB962C8B-B14F-4D97-AF65-F5344CB8AC3E}">
        <p14:creationId xmlns:p14="http://schemas.microsoft.com/office/powerpoint/2010/main" val="356652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3"/>
          <p:cNvSpPr>
            <a:spLocks noChangeArrowheads="1"/>
          </p:cNvSpPr>
          <p:nvPr/>
        </p:nvSpPr>
        <p:spPr bwMode="auto">
          <a:xfrm>
            <a:off x="1430135" y="1131590"/>
            <a:ext cx="6028135" cy="858440"/>
          </a:xfrm>
          <a:prstGeom prst="rect">
            <a:avLst/>
          </a:prstGeom>
          <a:noFill/>
          <a:ln w="28575">
            <a:solidFill>
              <a:srgbClr val="0064A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500" tIns="35100" rIns="67500" bIns="35100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 defTabSz="685800">
              <a:buClr>
                <a:srgbClr val="0D66B1"/>
              </a:buClr>
              <a:buSzPct val="108000"/>
              <a:buFont typeface="Wingdings" panose="05000000000000000000" pitchFamily="2" charset="2"/>
              <a:buChar char="§"/>
              <a:defRPr/>
            </a:pPr>
            <a:r>
              <a:rPr lang="fi-FI" altLang="fi-FI" sz="1500" dirty="0">
                <a:solidFill>
                  <a:prstClr val="black"/>
                </a:solidFill>
                <a:latin typeface="Calibri"/>
              </a:rPr>
              <a:t>Sairausvakuutus/Kela</a:t>
            </a:r>
          </a:p>
          <a:p>
            <a:pPr marL="557213" lvl="1" indent="-214313" defTabSz="685800">
              <a:lnSpc>
                <a:spcPct val="80000"/>
              </a:lnSpc>
              <a:buClr>
                <a:srgbClr val="0D66B1"/>
              </a:buClr>
              <a:buSzPct val="108000"/>
              <a:buNone/>
              <a:defRPr/>
            </a:pPr>
            <a:r>
              <a:rPr lang="fi-FI" altLang="fi-FI" sz="1425" dirty="0">
                <a:solidFill>
                  <a:srgbClr val="0D66B1"/>
                </a:solidFill>
                <a:latin typeface="Calibri"/>
              </a:rPr>
              <a:t>-   </a:t>
            </a:r>
            <a:r>
              <a:rPr lang="fi-FI" altLang="fi-FI" sz="1425" dirty="0">
                <a:solidFill>
                  <a:prstClr val="black"/>
                </a:solidFill>
                <a:latin typeface="Calibri"/>
              </a:rPr>
              <a:t>korvaa muut tapaturmat ja sairaudet</a:t>
            </a:r>
          </a:p>
        </p:txBody>
      </p:sp>
      <p:sp>
        <p:nvSpPr>
          <p:cNvPr id="281603" name="Rectangle 4"/>
          <p:cNvSpPr>
            <a:spLocks noChangeArrowheads="1"/>
          </p:cNvSpPr>
          <p:nvPr/>
        </p:nvSpPr>
        <p:spPr bwMode="auto">
          <a:xfrm>
            <a:off x="1430135" y="2175767"/>
            <a:ext cx="6028135" cy="1083469"/>
          </a:xfrm>
          <a:prstGeom prst="rect">
            <a:avLst/>
          </a:prstGeom>
          <a:noFill/>
          <a:ln w="28575">
            <a:solidFill>
              <a:srgbClr val="0064A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500" tIns="35100" rIns="67500" bIns="35100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 defTabSz="685800">
              <a:buClr>
                <a:srgbClr val="0D66B1"/>
              </a:buClr>
              <a:buSzPct val="108000"/>
              <a:buFont typeface="Wingdings" panose="05000000000000000000" pitchFamily="2" charset="2"/>
              <a:buChar char="§"/>
              <a:defRPr/>
            </a:pPr>
            <a:r>
              <a:rPr lang="fi-FI" altLang="fi-FI" sz="1500" dirty="0">
                <a:solidFill>
                  <a:prstClr val="black"/>
                </a:solidFill>
                <a:latin typeface="Calibri"/>
              </a:rPr>
              <a:t>Liikennevakuutus ja vahingon aiheuttaja/vastuuvakuutus</a:t>
            </a:r>
          </a:p>
          <a:p>
            <a:pPr marL="342900" lvl="1" indent="0" defTabSz="685800">
              <a:spcBef>
                <a:spcPts val="0"/>
              </a:spcBef>
              <a:buClr>
                <a:srgbClr val="0D66B1"/>
              </a:buClr>
              <a:buSzPct val="108000"/>
              <a:buNone/>
              <a:defRPr/>
            </a:pPr>
            <a:r>
              <a:rPr lang="fi-FI" altLang="fi-FI" sz="1425" dirty="0">
                <a:solidFill>
                  <a:srgbClr val="0D66B1"/>
                </a:solidFill>
                <a:latin typeface="Calibri"/>
              </a:rPr>
              <a:t>-</a:t>
            </a:r>
            <a:r>
              <a:rPr lang="fi-FI" altLang="fi-FI" sz="1425" dirty="0">
                <a:solidFill>
                  <a:prstClr val="black"/>
                </a:solidFill>
                <a:latin typeface="Calibri"/>
              </a:rPr>
              <a:t>    työmatkan liikennevahingot, liukastumiset, pahoinpitelyt jne</a:t>
            </a:r>
            <a:r>
              <a:rPr lang="fi-FI" altLang="fi-FI" sz="1350" dirty="0">
                <a:solidFill>
                  <a:prstClr val="black"/>
                </a:solidFill>
              </a:rPr>
              <a:t>.</a:t>
            </a:r>
          </a:p>
          <a:p>
            <a:pPr marL="557213" lvl="1" indent="-214313" defTabSz="685800">
              <a:lnSpc>
                <a:spcPct val="80000"/>
              </a:lnSpc>
              <a:buClr>
                <a:srgbClr val="0D66B1"/>
              </a:buClr>
              <a:buSzPct val="108000"/>
              <a:buNone/>
              <a:defRPr/>
            </a:pPr>
            <a:r>
              <a:rPr lang="fi-FI" altLang="fi-FI" sz="1425" dirty="0">
                <a:solidFill>
                  <a:srgbClr val="0D66B1"/>
                </a:solidFill>
              </a:rPr>
              <a:t>-</a:t>
            </a:r>
            <a:r>
              <a:rPr lang="fi-FI" altLang="fi-FI" sz="1425" dirty="0">
                <a:solidFill>
                  <a:prstClr val="black"/>
                </a:solidFill>
              </a:rPr>
              <a:t>   </a:t>
            </a:r>
            <a:r>
              <a:rPr lang="fi-FI" altLang="fi-FI" sz="1425" dirty="0">
                <a:solidFill>
                  <a:prstClr val="black"/>
                </a:solidFill>
                <a:latin typeface="Calibri"/>
              </a:rPr>
              <a:t>lisäkorvausta, tilapäinen haitta (kipu ja särky), esinevahingot ym.</a:t>
            </a:r>
          </a:p>
        </p:txBody>
      </p:sp>
      <p:sp>
        <p:nvSpPr>
          <p:cNvPr id="281604" name="Rectangle 5"/>
          <p:cNvSpPr>
            <a:spLocks noChangeArrowheads="1"/>
          </p:cNvSpPr>
          <p:nvPr/>
        </p:nvSpPr>
        <p:spPr bwMode="auto">
          <a:xfrm>
            <a:off x="1439660" y="3446165"/>
            <a:ext cx="6028135" cy="858440"/>
          </a:xfrm>
          <a:prstGeom prst="rect">
            <a:avLst/>
          </a:prstGeom>
          <a:noFill/>
          <a:ln w="28575">
            <a:solidFill>
              <a:srgbClr val="0064A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500" tIns="35100" rIns="67500" bIns="35100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 defTabSz="685800">
              <a:buClr>
                <a:srgbClr val="0D66B1"/>
              </a:buClr>
              <a:buSzPct val="108000"/>
              <a:buFont typeface="Wingdings" panose="05000000000000000000" pitchFamily="2" charset="2"/>
              <a:buChar char="§"/>
              <a:defRPr/>
            </a:pPr>
            <a:r>
              <a:rPr lang="fi-FI" altLang="fi-FI" sz="1500" dirty="0">
                <a:solidFill>
                  <a:prstClr val="black"/>
                </a:solidFill>
                <a:latin typeface="Calibri"/>
              </a:rPr>
              <a:t>Työeläke</a:t>
            </a:r>
          </a:p>
          <a:p>
            <a:pPr marL="557213" lvl="1" indent="-214313" defTabSz="685800">
              <a:lnSpc>
                <a:spcPct val="80000"/>
              </a:lnSpc>
              <a:buClr>
                <a:srgbClr val="0D66B1"/>
              </a:buClr>
              <a:buSzPct val="108000"/>
              <a:buNone/>
              <a:defRPr/>
            </a:pPr>
            <a:r>
              <a:rPr lang="fi-FI" altLang="fi-FI" sz="1425" dirty="0">
                <a:solidFill>
                  <a:srgbClr val="0D66B1"/>
                </a:solidFill>
                <a:latin typeface="Calibri"/>
              </a:rPr>
              <a:t>-   </a:t>
            </a:r>
            <a:r>
              <a:rPr lang="fi-FI" altLang="fi-FI" sz="1425" dirty="0">
                <a:solidFill>
                  <a:prstClr val="black"/>
                </a:solidFill>
                <a:latin typeface="Calibri"/>
              </a:rPr>
              <a:t>yleensä eläketaso alempi, ei lisäkorvausta</a:t>
            </a:r>
          </a:p>
        </p:txBody>
      </p:sp>
      <p:sp>
        <p:nvSpPr>
          <p:cNvPr id="281605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altLang="fi-FI" sz="1800" b="1" dirty="0">
                <a:latin typeface="+mj-lt"/>
              </a:rPr>
              <a:t>Työtapaturman ja ammattitaudin korvaukset ovat ensisijaisia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1"/>
          </p:nvPr>
        </p:nvSpPr>
        <p:spPr>
          <a:xfrm>
            <a:off x="323528" y="4378273"/>
            <a:ext cx="381000" cy="274637"/>
          </a:xfrm>
        </p:spPr>
        <p:txBody>
          <a:bodyPr/>
          <a:lstStyle/>
          <a:p>
            <a:pPr defTabSz="685800">
              <a:defRPr/>
            </a:pPr>
            <a:fld id="{6E65077B-A0E5-4D31-8FB9-A3398A287232}" type="slidenum">
              <a:rPr lang="en-US" altLang="fi-FI">
                <a:solidFill>
                  <a:prstClr val="white"/>
                </a:solidFill>
                <a:latin typeface="Calibri"/>
              </a:rPr>
              <a:pPr defTabSz="685800">
                <a:defRPr/>
              </a:pPr>
              <a:t>7</a:t>
            </a:fld>
            <a:endParaRPr lang="en-US" alt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685800">
              <a:defRPr/>
            </a:pPr>
            <a:r>
              <a:rPr lang="fi-FI">
                <a:solidFill>
                  <a:prstClr val="white"/>
                </a:solidFill>
                <a:latin typeface="Calibri"/>
              </a:rPr>
              <a:t>6.4.2018</a:t>
            </a: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4294967295"/>
          </p:nvPr>
        </p:nvSpPr>
        <p:spPr>
          <a:xfrm>
            <a:off x="0" y="4845050"/>
            <a:ext cx="2171700" cy="273050"/>
          </a:xfrm>
        </p:spPr>
        <p:txBody>
          <a:bodyPr/>
          <a:lstStyle/>
          <a:p>
            <a:pPr algn="ctr" defTabSz="685800"/>
            <a:r>
              <a:rPr lang="fi-FI" dirty="0">
                <a:solidFill>
                  <a:prstClr val="white"/>
                </a:solidFill>
                <a:latin typeface="Calibri"/>
              </a:rPr>
              <a:t>www.tvk.fi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2B69F31-4FE9-417A-A68B-A141CD357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31" y="4705200"/>
            <a:ext cx="1513568" cy="314822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C4E363C9-CC97-40B1-A361-BE81E29ACC07}"/>
              </a:ext>
            </a:extLst>
          </p:cNvPr>
          <p:cNvSpPr txBox="1"/>
          <p:nvPr/>
        </p:nvSpPr>
        <p:spPr>
          <a:xfrm>
            <a:off x="1475656" y="4371950"/>
            <a:ext cx="8098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latin typeface="Segoe UI" panose="020B0502040204020203" pitchFamily="34" charset="0"/>
                <a:cs typeface="Segoe UI" panose="020B0502040204020203" pitchFamily="34" charset="0"/>
              </a:rPr>
              <a:t>Lähde: TVK</a:t>
            </a:r>
          </a:p>
        </p:txBody>
      </p:sp>
    </p:spTree>
    <p:extLst>
      <p:ext uri="{BB962C8B-B14F-4D97-AF65-F5344CB8AC3E}">
        <p14:creationId xmlns:p14="http://schemas.microsoft.com/office/powerpoint/2010/main" val="11061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1400" dirty="0"/>
              <a:t>Yhteenveto nykytilasta ja sen haasteista</a:t>
            </a:r>
            <a:br>
              <a:rPr lang="fi-FI" sz="1400" dirty="0"/>
            </a:br>
            <a:endParaRPr lang="fi-FI" sz="1400" dirty="0"/>
          </a:p>
        </p:txBody>
      </p:sp>
      <p:sp>
        <p:nvSpPr>
          <p:cNvPr id="3" name="Sisällön paikkamerkki 2"/>
          <p:cNvSpPr>
            <a:spLocks noGrp="1"/>
          </p:cNvSpPr>
          <p:nvPr>
            <p:ph type="body" sz="quarter" idx="12"/>
          </p:nvPr>
        </p:nvSpPr>
        <p:spPr>
          <a:xfrm>
            <a:off x="381600" y="895350"/>
            <a:ext cx="8381400" cy="3620616"/>
          </a:xfrm>
        </p:spPr>
        <p:txBody>
          <a:bodyPr/>
          <a:lstStyle/>
          <a:p>
            <a:r>
              <a:rPr lang="fi-FI" sz="1600" dirty="0"/>
              <a:t>Ammattitauteihin liittyvät kokonaiskustannukset ja korvausten rakenne ovat pysyneet vakaina </a:t>
            </a:r>
          </a:p>
          <a:p>
            <a:r>
              <a:rPr lang="fi-FI" sz="1600" dirty="0"/>
              <a:t>Työtapaturmavakuutuksen perusta on ajalta, jolloin työelämän toimintatavat, rakenteet ja työympäristöt erosivat nykyisestä. Sairausryhmät, jotka korostuvat työeläkejärjestelmän kuntoutus- ja työkyvyttömyyseläkehakemuksissa, eivät korostu työtapaturmajärjestelmässä</a:t>
            </a:r>
          </a:p>
          <a:p>
            <a:r>
              <a:rPr lang="fi-FI" sz="1600" dirty="0"/>
              <a:t>Vahingoittuneiden kannalta työterveyshuollon tulevilla kehityssuunnilla on merkitystä, tavoitteena on ammattitautien tunnistamisen varmistaminen</a:t>
            </a:r>
          </a:p>
          <a:p>
            <a:r>
              <a:rPr lang="fi-FI" sz="1600" dirty="0"/>
              <a:t>Nykyjärjestelmä voi kohdata haasteita, mikäli esille tulisi vakavia terveysvaikutuksia aiheuttavia yleisiä </a:t>
            </a:r>
            <a:r>
              <a:rPr lang="fi-FI" sz="1600" dirty="0" err="1"/>
              <a:t>altisteita</a:t>
            </a:r>
            <a:r>
              <a:rPr lang="fi-FI" sz="1600" dirty="0"/>
              <a:t>, joiden aiheuttamat haitat ilmenevät pitkällä viiveellä</a:t>
            </a:r>
          </a:p>
          <a:p>
            <a:pPr lvl="1"/>
            <a:r>
              <a:rPr lang="fi-FI" sz="1600" dirty="0"/>
              <a:t>Uutta asbesti-ilmiötä ei kuitenkaan ole noussut esiin, vaikka vakuutusjärjestelmä on tähän varautunut</a:t>
            </a:r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6BFF579-AB56-464E-B56C-828EFE73E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31" y="4705200"/>
            <a:ext cx="1513568" cy="31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1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C1EEB2D-9930-4070-89B3-08B5133FEB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Toimiiko nykyinen ammattitaudin määritelmä enää tulevaisuudessa?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96B6DEA-8C97-4C17-8A4C-BB44D75330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11960" y="895350"/>
            <a:ext cx="4551040" cy="3581400"/>
          </a:xfrm>
        </p:spPr>
        <p:txBody>
          <a:bodyPr>
            <a:normAutofit/>
          </a:bodyPr>
          <a:lstStyle/>
          <a:p>
            <a:pPr lvl="0"/>
            <a:endParaRPr lang="fi-FI" dirty="0"/>
          </a:p>
          <a:p>
            <a:pPr lvl="0"/>
            <a:r>
              <a:rPr lang="fi-FI" dirty="0"/>
              <a:t>Mitä jos työn kuormitus- ja haittatekijät eivät olekaan biologisia, kemiallisia tai fysikaalisia, vaan kognitiivisia ja psykososiaalisia?</a:t>
            </a:r>
          </a:p>
          <a:p>
            <a:pPr lvl="0"/>
            <a:r>
              <a:rPr lang="fi-FI" dirty="0"/>
              <a:t>Voidaanko kognitiivisiin tai psykososiaalisiin haittoihin liittyvät sairaudet hyväksyä ammattitaudeiksi murentamatta koko järjestelmän perusteita?</a:t>
            </a:r>
          </a:p>
          <a:p>
            <a:endParaRPr lang="fi-FI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2C3DF2D-E3D8-4368-A6FC-4774F5DC31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FBE754-1755-44CE-8F30-AB7C90C19D0C}" type="slidenum">
              <a:rPr lang="fi-FI" smtClean="0"/>
              <a:pPr/>
              <a:t>9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0437375-8F16-4806-9993-F086FF459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31" y="4705200"/>
            <a:ext cx="1513568" cy="314822"/>
          </a:xfrm>
          <a:prstGeom prst="rect">
            <a:avLst/>
          </a:prstGeom>
        </p:spPr>
      </p:pic>
      <p:pic>
        <p:nvPicPr>
          <p:cNvPr id="2050" name="Picture 2" descr="Conference Room, Table, Office, Business, Interior">
            <a:extLst>
              <a:ext uri="{FF2B5EF4-FFF2-40B4-BE49-F238E27FC236}">
                <a16:creationId xmlns:a16="http://schemas.microsoft.com/office/drawing/2014/main" id="{5E7A7B6A-99C1-4C85-9A97-FB13AF9AE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368152"/>
            <a:ext cx="3528391" cy="27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88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rma sivupohjat">
  <a:themeElements>
    <a:clrScheme name="Varma">
      <a:dk1>
        <a:srgbClr val="0B3991"/>
      </a:dk1>
      <a:lt1>
        <a:sysClr val="window" lastClr="FFFFFF"/>
      </a:lt1>
      <a:dk2>
        <a:srgbClr val="1F497D"/>
      </a:dk2>
      <a:lt2>
        <a:srgbClr val="E9EBEB"/>
      </a:lt2>
      <a:accent1>
        <a:srgbClr val="094FA3"/>
      </a:accent1>
      <a:accent2>
        <a:srgbClr val="E7467E"/>
      </a:accent2>
      <a:accent3>
        <a:srgbClr val="DEE24D"/>
      </a:accent3>
      <a:accent4>
        <a:srgbClr val="9CDDF5"/>
      </a:accent4>
      <a:accent5>
        <a:srgbClr val="FAA026"/>
      </a:accent5>
      <a:accent6>
        <a:srgbClr val="D0D5D5"/>
      </a:accent6>
      <a:hlink>
        <a:srgbClr val="092A65"/>
      </a:hlink>
      <a:folHlink>
        <a:srgbClr val="922952"/>
      </a:folHlink>
    </a:clrScheme>
    <a:fontScheme name="Varma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tint val="100000"/>
            <a:shade val="100000"/>
            <a:satMod val="13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rmaU.potx" id="{34560D76-A4E6-491E-AE29-AF2A59E17448}" vid="{D1777590-7C2C-4DE2-B9B7-3FB7A97563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VarmaU</Template>
  <TotalTime>0</TotalTime>
  <Words>948</Words>
  <Application>Microsoft Office PowerPoint</Application>
  <PresentationFormat>Näytössä katseltava esitys (16:9)</PresentationFormat>
  <Paragraphs>160</Paragraphs>
  <Slides>20</Slides>
  <Notes>17</Notes>
  <HiddenSlides>0</HiddenSlides>
  <MMClips>0</MMClips>
  <ScaleCrop>false</ScaleCrop>
  <HeadingPairs>
    <vt:vector size="6" baseType="variant">
      <vt:variant>
        <vt:lpstr>Käytetyt fontit</vt:lpstr>
      </vt:variant>
      <vt:variant>
        <vt:i4>12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33" baseType="lpstr">
      <vt:lpstr>Arial</vt:lpstr>
      <vt:lpstr>Calibri</vt:lpstr>
      <vt:lpstr>Segoe UI</vt:lpstr>
      <vt:lpstr>Segoe UI Black</vt:lpstr>
      <vt:lpstr>Segoe UI Bold</vt:lpstr>
      <vt:lpstr>Segoe UI Light</vt:lpstr>
      <vt:lpstr>Segoe UI Semibold</vt:lpstr>
      <vt:lpstr>Segoe WP</vt:lpstr>
      <vt:lpstr>Source Sans Pro</vt:lpstr>
      <vt:lpstr>Source Sans Pro Light</vt:lpstr>
      <vt:lpstr>Times New Roman</vt:lpstr>
      <vt:lpstr>Wingdings</vt:lpstr>
      <vt:lpstr>Varma sivupohjat</vt:lpstr>
      <vt:lpstr>Varautuminen tulevaan</vt:lpstr>
      <vt:lpstr>Työtapaturma- ja ammattitautivakuutus on osa sosiaaliturvajärjestelmää</vt:lpstr>
      <vt:lpstr>Määritelmien kertaus</vt:lpstr>
      <vt:lpstr>Määritelmien kertaus</vt:lpstr>
      <vt:lpstr>Työtapaturma ja ammattitautilain perusteella maksettavat korvaukset </vt:lpstr>
      <vt:lpstr>Ansionmenetyskorvauksia ovat päiväraha, tapaturmaeläke ja kuntoutusraha. Kuntoutusrahaa maksetaan ammatillisen kuntoutuksen ajalta 1.1.2016 tai sen jälkeen sattuneissa vahinkotapahtumissa. Se on samansuuruinen kuin päiväraha tai tapaturmaeläke olisi samalta ajalta. </vt:lpstr>
      <vt:lpstr>Työtapaturman ja ammattitaudin korvaukset ovat ensisijaisia</vt:lpstr>
      <vt:lpstr>Yhteenveto nykytilasta ja sen haasteista </vt:lpstr>
      <vt:lpstr>Toimiiko nykyinen ammattitaudin määritelmä enää tulevaisuudessa?</vt:lpstr>
      <vt:lpstr>Miten työterveyshuolto, työeläkevakuutus ja työtapaturmavakuutus kehittyvät</vt:lpstr>
      <vt:lpstr>Miten työterveyshuolto, työeläkevakuutus ja työtapaturmavakuutus kehittyvät</vt:lpstr>
      <vt:lpstr>Miten työterveyshuolto, työeläkevakuutus ja työtapaturmavakuutus kehittyvät</vt:lpstr>
      <vt:lpstr>Etätyö on tulevaisuudessa yhä useamman arkea</vt:lpstr>
      <vt:lpstr>Työvoiman ikääntyminen saattaa lisätä järjestelmän kustannuksia</vt:lpstr>
      <vt:lpstr>Maksupohja murenee!</vt:lpstr>
      <vt:lpstr>Maahanmuutto haastaa työturvallisuuden ja ammatillisen kuntoutuksen</vt:lpstr>
      <vt:lpstr>Kilpailu on globaalia, onko ylimääräisiin kustannuksiin varaa?</vt:lpstr>
      <vt:lpstr>Pitäisikö järjestelmien yhdistyä tai ainakin lähestyä toisiaan?</vt:lpstr>
      <vt:lpstr>Entä kuntoutus, onko se tarpeeksi tehokasta?</vt:lpstr>
      <vt:lpstr>Kiitos mielenkiinnosta!  ari.kaukiainen@lahitapiola.fi jan.schugk@varma.fi  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2019-04-14T08:12:17Z</dcterms:created>
  <dcterms:modified xsi:type="dcterms:W3CDTF">2020-05-28T09:05:47Z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331.77.08.012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VarmaU.potx</vt:lpwstr>
  </property>
  <property fmtid="{D5CDD505-2E9C-101B-9397-08002B2CF9AE}" pid="6" name="dvDefinition">
    <vt:lpwstr>245 (dd_default.xml)</vt:lpwstr>
  </property>
  <property fmtid="{D5CDD505-2E9C-101B-9397-08002B2CF9AE}" pid="7" name="dvDefinitionID">
    <vt:lpwstr>245</vt:lpwstr>
  </property>
  <property fmtid="{D5CDD505-2E9C-101B-9397-08002B2CF9AE}" pid="8" name="dvContentFile">
    <vt:lpwstr>dd_default.xml</vt:lpwstr>
  </property>
  <property fmtid="{D5CDD505-2E9C-101B-9397-08002B2CF9AE}" pid="9" name="dvGlobalVerID">
    <vt:lpwstr>331.90.08.019</vt:lpwstr>
  </property>
  <property fmtid="{D5CDD505-2E9C-101B-9397-08002B2CF9AE}" pid="10" name="dvDefinitionVersion">
    <vt:lpwstr>1.0 / 8.2.2017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-1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Type">
    <vt:lpwstr>GENERAL</vt:lpwstr>
  </property>
  <property fmtid="{D5CDD505-2E9C-101B-9397-08002B2CF9AE}" pid="17" name="dvSavepath">
    <vt:lpwstr/>
  </property>
  <property fmtid="{D5CDD505-2E9C-101B-9397-08002B2CF9AE}" pid="18" name="dvUsed">
    <vt:lpwstr>1</vt:lpwstr>
  </property>
  <property fmtid="{D5CDD505-2E9C-101B-9397-08002B2CF9AE}" pid="19" name="dvCompany">
    <vt:lpwstr>VARM</vt:lpwstr>
  </property>
  <property fmtid="{D5CDD505-2E9C-101B-9397-08002B2CF9AE}" pid="20" name="dvSite">
    <vt:lpwstr/>
  </property>
  <property fmtid="{D5CDD505-2E9C-101B-9397-08002B2CF9AE}" pid="21" name="dvOperation">
    <vt:lpwstr/>
  </property>
  <property fmtid="{D5CDD505-2E9C-101B-9397-08002B2CF9AE}" pid="22" name="dvNumbering">
    <vt:lpwstr>0</vt:lpwstr>
  </property>
  <property fmtid="{D5CDD505-2E9C-101B-9397-08002B2CF9AE}" pid="23" name="dvDUname">
    <vt:lpwstr/>
  </property>
  <property fmtid="{D5CDD505-2E9C-101B-9397-08002B2CF9AE}" pid="24" name="dvDUdepartment">
    <vt:lpwstr/>
  </property>
  <property fmtid="{D5CDD505-2E9C-101B-9397-08002B2CF9AE}" pid="25" name="dvName">
    <vt:lpwstr/>
  </property>
  <property fmtid="{D5CDD505-2E9C-101B-9397-08002B2CF9AE}" pid="26" name="dvClass">
    <vt:lpwstr/>
  </property>
  <property fmtid="{D5CDD505-2E9C-101B-9397-08002B2CF9AE}" pid="27" name="dvConfidential">
    <vt:lpwstr/>
  </property>
  <property fmtid="{D5CDD505-2E9C-101B-9397-08002B2CF9AE}" pid="28" name="dvDate">
    <vt:lpwstr>[kuluva päivämäärä]</vt:lpwstr>
  </property>
  <property fmtid="{D5CDD505-2E9C-101B-9397-08002B2CF9AE}" pid="29" name="dvLogoExist">
    <vt:lpwstr>0</vt:lpwstr>
  </property>
  <property fmtid="{D5CDD505-2E9C-101B-9397-08002B2CF9AE}" pid="30" name="dvCurrentlogo">
    <vt:lpwstr/>
  </property>
  <property fmtid="{D5CDD505-2E9C-101B-9397-08002B2CF9AE}" pid="31" name="Dokumenttityyppi">
    <vt:lpwstr/>
  </property>
  <property fmtid="{D5CDD505-2E9C-101B-9397-08002B2CF9AE}" pid="32" name="dname">
    <vt:lpwstr/>
  </property>
  <property fmtid="{D5CDD505-2E9C-101B-9397-08002B2CF9AE}" pid="33" name="dconfidential">
    <vt:lpwstr/>
  </property>
  <property fmtid="{D5CDD505-2E9C-101B-9397-08002B2CF9AE}" pid="34" name="Säilytysaika">
    <vt:lpwstr/>
  </property>
</Properties>
</file>