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6" r:id="rId2"/>
    <p:sldId id="263" r:id="rId3"/>
    <p:sldId id="299" r:id="rId4"/>
    <p:sldId id="281" r:id="rId5"/>
    <p:sldId id="282" r:id="rId6"/>
    <p:sldId id="283" r:id="rId7"/>
    <p:sldId id="288" r:id="rId8"/>
    <p:sldId id="284" r:id="rId9"/>
    <p:sldId id="285" r:id="rId10"/>
    <p:sldId id="286" r:id="rId11"/>
    <p:sldId id="290" r:id="rId12"/>
    <p:sldId id="291" r:id="rId13"/>
    <p:sldId id="287" r:id="rId14"/>
    <p:sldId id="292" r:id="rId15"/>
    <p:sldId id="293" r:id="rId16"/>
    <p:sldId id="295" r:id="rId17"/>
    <p:sldId id="297" r:id="rId18"/>
    <p:sldId id="296" r:id="rId19"/>
    <p:sldId id="302" r:id="rId20"/>
    <p:sldId id="280" r:id="rId21"/>
    <p:sldId id="303" r:id="rId22"/>
    <p:sldId id="320" r:id="rId23"/>
    <p:sldId id="321" r:id="rId24"/>
    <p:sldId id="322" r:id="rId25"/>
    <p:sldId id="300" r:id="rId26"/>
    <p:sldId id="327" r:id="rId27"/>
    <p:sldId id="323" r:id="rId28"/>
    <p:sldId id="324" r:id="rId29"/>
    <p:sldId id="325" r:id="rId30"/>
    <p:sldId id="326"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440" autoAdjust="0"/>
  </p:normalViewPr>
  <p:slideViewPr>
    <p:cSldViewPr snapToGrid="0" showGuides="1">
      <p:cViewPr varScale="1">
        <p:scale>
          <a:sx n="115" d="100"/>
          <a:sy n="115" d="100"/>
        </p:scale>
        <p:origin x="372" y="108"/>
      </p:cViewPr>
      <p:guideLst>
        <p:guide orient="horz" pos="2160"/>
        <p:guide pos="3840"/>
      </p:guideLst>
    </p:cSldViewPr>
  </p:slideViewPr>
  <p:notesTextViewPr>
    <p:cViewPr>
      <p:scale>
        <a:sx n="1" d="1"/>
        <a:sy n="1" d="1"/>
      </p:scale>
      <p:origin x="0" y="0"/>
    </p:cViewPr>
  </p:notesTextViewPr>
  <p:sorterViewPr>
    <p:cViewPr>
      <p:scale>
        <a:sx n="80" d="100"/>
        <a:sy n="80" d="100"/>
      </p:scale>
      <p:origin x="0" y="-20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12A87-459C-4A70-A796-647C96DA45B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88ABFCAD-4AB4-4BD3-9F0D-4FA101CB5250}">
      <dgm:prSet phldrT="[Text]"/>
      <dgm:spPr/>
      <dgm:t>
        <a:bodyPr/>
        <a:lstStyle/>
        <a:p>
          <a:r>
            <a:rPr lang="en-US" b="1" dirty="0" smtClean="0"/>
            <a:t>Industry 1.0:</a:t>
          </a:r>
        </a:p>
        <a:p>
          <a:r>
            <a:rPr lang="en-US" dirty="0" smtClean="0"/>
            <a:t>The age of steam and new mechanized manufacturing</a:t>
          </a:r>
          <a:endParaRPr lang="en-US" dirty="0"/>
        </a:p>
      </dgm:t>
    </dgm:pt>
    <dgm:pt modelId="{EBEF815A-A5AE-44C6-B802-FC1F309EEFE5}" type="parTrans" cxnId="{DD7A1683-ABD0-43B0-A7F7-4EE732AFF1B3}">
      <dgm:prSet/>
      <dgm:spPr/>
      <dgm:t>
        <a:bodyPr/>
        <a:lstStyle/>
        <a:p>
          <a:endParaRPr lang="en-US"/>
        </a:p>
      </dgm:t>
    </dgm:pt>
    <dgm:pt modelId="{70584772-CB03-4954-9001-9B2E32EB9BB1}" type="sibTrans" cxnId="{DD7A1683-ABD0-43B0-A7F7-4EE732AFF1B3}">
      <dgm:prSet/>
      <dgm:spPr/>
      <dgm:t>
        <a:bodyPr/>
        <a:lstStyle/>
        <a:p>
          <a:endParaRPr lang="en-US"/>
        </a:p>
      </dgm:t>
    </dgm:pt>
    <dgm:pt modelId="{9BE0B679-4B98-4D65-8D25-1D02C0CFE428}">
      <dgm:prSet phldrT="[Text]"/>
      <dgm:spPr/>
      <dgm:t>
        <a:bodyPr/>
        <a:lstStyle/>
        <a:p>
          <a:r>
            <a:rPr lang="en-US" b="1" dirty="0" smtClean="0"/>
            <a:t>Industry 2.0:</a:t>
          </a:r>
        </a:p>
        <a:p>
          <a:r>
            <a:rPr lang="en-US" dirty="0" smtClean="0"/>
            <a:t>The age of electricity and new mass manufacturing</a:t>
          </a:r>
          <a:endParaRPr lang="en-US" dirty="0"/>
        </a:p>
      </dgm:t>
    </dgm:pt>
    <dgm:pt modelId="{3AE298DC-819F-43BA-99EB-02D8D9F40B51}" type="parTrans" cxnId="{37CA12DF-2F80-4062-B6D7-1AEAFCF8985D}">
      <dgm:prSet/>
      <dgm:spPr/>
      <dgm:t>
        <a:bodyPr/>
        <a:lstStyle/>
        <a:p>
          <a:endParaRPr lang="en-US"/>
        </a:p>
      </dgm:t>
    </dgm:pt>
    <dgm:pt modelId="{1126B400-9284-49F9-8000-EB09C822D446}" type="sibTrans" cxnId="{37CA12DF-2F80-4062-B6D7-1AEAFCF8985D}">
      <dgm:prSet/>
      <dgm:spPr/>
      <dgm:t>
        <a:bodyPr/>
        <a:lstStyle/>
        <a:p>
          <a:endParaRPr lang="en-US"/>
        </a:p>
      </dgm:t>
    </dgm:pt>
    <dgm:pt modelId="{8A41036B-CA52-4554-A109-E3575F70653C}">
      <dgm:prSet phldrT="[Text]"/>
      <dgm:spPr/>
      <dgm:t>
        <a:bodyPr/>
        <a:lstStyle/>
        <a:p>
          <a:r>
            <a:rPr lang="en-US" b="1" dirty="0" smtClean="0"/>
            <a:t>Industry 3.0:</a:t>
          </a:r>
        </a:p>
        <a:p>
          <a:r>
            <a:rPr lang="en-US" dirty="0" smtClean="0"/>
            <a:t>The age of information and new automated manufacturing</a:t>
          </a:r>
          <a:endParaRPr lang="en-US" dirty="0"/>
        </a:p>
      </dgm:t>
    </dgm:pt>
    <dgm:pt modelId="{64635694-C3D1-4E60-B8DC-E67A5E0F39DB}" type="parTrans" cxnId="{F86C4AF8-75F5-4484-9FC5-A22275653E92}">
      <dgm:prSet/>
      <dgm:spPr/>
      <dgm:t>
        <a:bodyPr/>
        <a:lstStyle/>
        <a:p>
          <a:endParaRPr lang="en-US"/>
        </a:p>
      </dgm:t>
    </dgm:pt>
    <dgm:pt modelId="{31032E91-510B-4B01-B270-DFCD2CFF5CAC}" type="sibTrans" cxnId="{F86C4AF8-75F5-4484-9FC5-A22275653E92}">
      <dgm:prSet/>
      <dgm:spPr/>
      <dgm:t>
        <a:bodyPr/>
        <a:lstStyle/>
        <a:p>
          <a:endParaRPr lang="en-US"/>
        </a:p>
      </dgm:t>
    </dgm:pt>
    <dgm:pt modelId="{EC3247A6-D3C4-4FF3-9DB7-1AF96BA841E6}">
      <dgm:prSet phldrT="[Text]"/>
      <dgm:spPr/>
      <dgm:t>
        <a:bodyPr/>
        <a:lstStyle/>
        <a:p>
          <a:r>
            <a:rPr lang="en-US" b="1" dirty="0" smtClean="0"/>
            <a:t>Industry 4.0:</a:t>
          </a:r>
        </a:p>
        <a:p>
          <a:r>
            <a:rPr lang="en-US" dirty="0" smtClean="0"/>
            <a:t>The age of cyber-physical systems and new intelligent and distributed manufacturing</a:t>
          </a:r>
          <a:endParaRPr lang="en-US" dirty="0"/>
        </a:p>
      </dgm:t>
    </dgm:pt>
    <dgm:pt modelId="{7A07A9EE-DAB3-46BC-B54B-43F762D8294D}" type="parTrans" cxnId="{99126A6D-334D-4137-B4FC-678210AC7C23}">
      <dgm:prSet/>
      <dgm:spPr/>
      <dgm:t>
        <a:bodyPr/>
        <a:lstStyle/>
        <a:p>
          <a:endParaRPr lang="en-US"/>
        </a:p>
      </dgm:t>
    </dgm:pt>
    <dgm:pt modelId="{8569CE8C-0AD4-463A-9F81-C52A0B3013B8}" type="sibTrans" cxnId="{99126A6D-334D-4137-B4FC-678210AC7C23}">
      <dgm:prSet/>
      <dgm:spPr/>
      <dgm:t>
        <a:bodyPr/>
        <a:lstStyle/>
        <a:p>
          <a:endParaRPr lang="en-US"/>
        </a:p>
      </dgm:t>
    </dgm:pt>
    <dgm:pt modelId="{BA9F46A4-0BEA-41F3-B23C-9A0C8C1ABF83}" type="pres">
      <dgm:prSet presAssocID="{41012A87-459C-4A70-A796-647C96DA45BA}" presName="rootnode" presStyleCnt="0">
        <dgm:presLayoutVars>
          <dgm:chMax/>
          <dgm:chPref/>
          <dgm:dir/>
          <dgm:animLvl val="lvl"/>
        </dgm:presLayoutVars>
      </dgm:prSet>
      <dgm:spPr/>
      <dgm:t>
        <a:bodyPr/>
        <a:lstStyle/>
        <a:p>
          <a:endParaRPr lang="en-US"/>
        </a:p>
      </dgm:t>
    </dgm:pt>
    <dgm:pt modelId="{293CFD95-4A7D-4627-A928-3B7B3298E4F9}" type="pres">
      <dgm:prSet presAssocID="{88ABFCAD-4AB4-4BD3-9F0D-4FA101CB5250}" presName="composite" presStyleCnt="0"/>
      <dgm:spPr/>
    </dgm:pt>
    <dgm:pt modelId="{271D28BC-FAAC-47C3-8DB2-03A34117DB20}" type="pres">
      <dgm:prSet presAssocID="{88ABFCAD-4AB4-4BD3-9F0D-4FA101CB5250}" presName="LShape" presStyleLbl="alignNode1" presStyleIdx="0" presStyleCnt="7"/>
      <dgm:spPr/>
    </dgm:pt>
    <dgm:pt modelId="{AD9816D5-46DA-46AE-8585-F435A59798B5}" type="pres">
      <dgm:prSet presAssocID="{88ABFCAD-4AB4-4BD3-9F0D-4FA101CB5250}" presName="ParentText" presStyleLbl="revTx" presStyleIdx="0" presStyleCnt="4">
        <dgm:presLayoutVars>
          <dgm:chMax val="0"/>
          <dgm:chPref val="0"/>
          <dgm:bulletEnabled val="1"/>
        </dgm:presLayoutVars>
      </dgm:prSet>
      <dgm:spPr/>
      <dgm:t>
        <a:bodyPr/>
        <a:lstStyle/>
        <a:p>
          <a:endParaRPr lang="en-US"/>
        </a:p>
      </dgm:t>
    </dgm:pt>
    <dgm:pt modelId="{602F8D29-5893-4109-A3E7-1F703CA172ED}" type="pres">
      <dgm:prSet presAssocID="{88ABFCAD-4AB4-4BD3-9F0D-4FA101CB5250}" presName="Triangle" presStyleLbl="alignNode1" presStyleIdx="1" presStyleCnt="7"/>
      <dgm:spPr/>
    </dgm:pt>
    <dgm:pt modelId="{7F7D8994-4874-4C13-9B61-366F0461C5A0}" type="pres">
      <dgm:prSet presAssocID="{70584772-CB03-4954-9001-9B2E32EB9BB1}" presName="sibTrans" presStyleCnt="0"/>
      <dgm:spPr/>
    </dgm:pt>
    <dgm:pt modelId="{A9D3F413-928D-4A07-9BD2-18682759D5D9}" type="pres">
      <dgm:prSet presAssocID="{70584772-CB03-4954-9001-9B2E32EB9BB1}" presName="space" presStyleCnt="0"/>
      <dgm:spPr/>
    </dgm:pt>
    <dgm:pt modelId="{45A59DA3-B695-4726-A870-B875D5C35BCE}" type="pres">
      <dgm:prSet presAssocID="{9BE0B679-4B98-4D65-8D25-1D02C0CFE428}" presName="composite" presStyleCnt="0"/>
      <dgm:spPr/>
    </dgm:pt>
    <dgm:pt modelId="{19BE8526-A463-44FF-82A4-318D9E36C548}" type="pres">
      <dgm:prSet presAssocID="{9BE0B679-4B98-4D65-8D25-1D02C0CFE428}" presName="LShape" presStyleLbl="alignNode1" presStyleIdx="2" presStyleCnt="7"/>
      <dgm:spPr/>
    </dgm:pt>
    <dgm:pt modelId="{813E66F1-E2A5-400C-AAF3-253AA24BD2A1}" type="pres">
      <dgm:prSet presAssocID="{9BE0B679-4B98-4D65-8D25-1D02C0CFE428}" presName="ParentText" presStyleLbl="revTx" presStyleIdx="1" presStyleCnt="4">
        <dgm:presLayoutVars>
          <dgm:chMax val="0"/>
          <dgm:chPref val="0"/>
          <dgm:bulletEnabled val="1"/>
        </dgm:presLayoutVars>
      </dgm:prSet>
      <dgm:spPr/>
      <dgm:t>
        <a:bodyPr/>
        <a:lstStyle/>
        <a:p>
          <a:endParaRPr lang="en-US"/>
        </a:p>
      </dgm:t>
    </dgm:pt>
    <dgm:pt modelId="{5303F361-30E6-4D43-96F7-EEBD12401434}" type="pres">
      <dgm:prSet presAssocID="{9BE0B679-4B98-4D65-8D25-1D02C0CFE428}" presName="Triangle" presStyleLbl="alignNode1" presStyleIdx="3" presStyleCnt="7"/>
      <dgm:spPr/>
    </dgm:pt>
    <dgm:pt modelId="{DDC0723B-9B52-4F12-8347-2DCFC5A2EF27}" type="pres">
      <dgm:prSet presAssocID="{1126B400-9284-49F9-8000-EB09C822D446}" presName="sibTrans" presStyleCnt="0"/>
      <dgm:spPr/>
    </dgm:pt>
    <dgm:pt modelId="{09B5EA77-3EB1-4EB8-9874-1884924A2607}" type="pres">
      <dgm:prSet presAssocID="{1126B400-9284-49F9-8000-EB09C822D446}" presName="space" presStyleCnt="0"/>
      <dgm:spPr/>
    </dgm:pt>
    <dgm:pt modelId="{E5C2E303-105F-4C6A-9FC6-8140E1153E18}" type="pres">
      <dgm:prSet presAssocID="{8A41036B-CA52-4554-A109-E3575F70653C}" presName="composite" presStyleCnt="0"/>
      <dgm:spPr/>
    </dgm:pt>
    <dgm:pt modelId="{5A0218FC-96AF-4DE7-8719-82F5E457F9D4}" type="pres">
      <dgm:prSet presAssocID="{8A41036B-CA52-4554-A109-E3575F70653C}" presName="LShape" presStyleLbl="alignNode1" presStyleIdx="4" presStyleCnt="7"/>
      <dgm:spPr/>
    </dgm:pt>
    <dgm:pt modelId="{76CD7C72-48D4-4DF0-AF70-F5151E47DAD0}" type="pres">
      <dgm:prSet presAssocID="{8A41036B-CA52-4554-A109-E3575F70653C}" presName="ParentText" presStyleLbl="revTx" presStyleIdx="2" presStyleCnt="4">
        <dgm:presLayoutVars>
          <dgm:chMax val="0"/>
          <dgm:chPref val="0"/>
          <dgm:bulletEnabled val="1"/>
        </dgm:presLayoutVars>
      </dgm:prSet>
      <dgm:spPr/>
      <dgm:t>
        <a:bodyPr/>
        <a:lstStyle/>
        <a:p>
          <a:endParaRPr lang="en-US"/>
        </a:p>
      </dgm:t>
    </dgm:pt>
    <dgm:pt modelId="{E0CB9115-BADA-4416-95C0-8591A784AA5A}" type="pres">
      <dgm:prSet presAssocID="{8A41036B-CA52-4554-A109-E3575F70653C}" presName="Triangle" presStyleLbl="alignNode1" presStyleIdx="5" presStyleCnt="7"/>
      <dgm:spPr/>
    </dgm:pt>
    <dgm:pt modelId="{4BEB9C9D-E0B3-45CC-82C7-5843285B34B9}" type="pres">
      <dgm:prSet presAssocID="{31032E91-510B-4B01-B270-DFCD2CFF5CAC}" presName="sibTrans" presStyleCnt="0"/>
      <dgm:spPr/>
    </dgm:pt>
    <dgm:pt modelId="{67D0A9DF-F2AF-4B3F-A1F6-73F059C41443}" type="pres">
      <dgm:prSet presAssocID="{31032E91-510B-4B01-B270-DFCD2CFF5CAC}" presName="space" presStyleCnt="0"/>
      <dgm:spPr/>
    </dgm:pt>
    <dgm:pt modelId="{A073FBBF-79AC-43D4-A933-7D2181FC03C7}" type="pres">
      <dgm:prSet presAssocID="{EC3247A6-D3C4-4FF3-9DB7-1AF96BA841E6}" presName="composite" presStyleCnt="0"/>
      <dgm:spPr/>
    </dgm:pt>
    <dgm:pt modelId="{50788338-69AC-4303-A9C3-BFF15DBC96EF}" type="pres">
      <dgm:prSet presAssocID="{EC3247A6-D3C4-4FF3-9DB7-1AF96BA841E6}" presName="LShape" presStyleLbl="alignNode1" presStyleIdx="6" presStyleCnt="7"/>
      <dgm:spPr/>
    </dgm:pt>
    <dgm:pt modelId="{314B6EE7-B144-4F1A-BFFD-F2F028E4DD3D}" type="pres">
      <dgm:prSet presAssocID="{EC3247A6-D3C4-4FF3-9DB7-1AF96BA841E6}" presName="ParentText" presStyleLbl="revTx" presStyleIdx="3" presStyleCnt="4">
        <dgm:presLayoutVars>
          <dgm:chMax val="0"/>
          <dgm:chPref val="0"/>
          <dgm:bulletEnabled val="1"/>
        </dgm:presLayoutVars>
      </dgm:prSet>
      <dgm:spPr/>
      <dgm:t>
        <a:bodyPr/>
        <a:lstStyle/>
        <a:p>
          <a:endParaRPr lang="en-US"/>
        </a:p>
      </dgm:t>
    </dgm:pt>
  </dgm:ptLst>
  <dgm:cxnLst>
    <dgm:cxn modelId="{980A1510-086A-4052-88DA-9E3D5109DE15}" type="presOf" srcId="{EC3247A6-D3C4-4FF3-9DB7-1AF96BA841E6}" destId="{314B6EE7-B144-4F1A-BFFD-F2F028E4DD3D}" srcOrd="0" destOrd="0" presId="urn:microsoft.com/office/officeart/2009/3/layout/StepUpProcess"/>
    <dgm:cxn modelId="{F86C4AF8-75F5-4484-9FC5-A22275653E92}" srcId="{41012A87-459C-4A70-A796-647C96DA45BA}" destId="{8A41036B-CA52-4554-A109-E3575F70653C}" srcOrd="2" destOrd="0" parTransId="{64635694-C3D1-4E60-B8DC-E67A5E0F39DB}" sibTransId="{31032E91-510B-4B01-B270-DFCD2CFF5CAC}"/>
    <dgm:cxn modelId="{DD7A1683-ABD0-43B0-A7F7-4EE732AFF1B3}" srcId="{41012A87-459C-4A70-A796-647C96DA45BA}" destId="{88ABFCAD-4AB4-4BD3-9F0D-4FA101CB5250}" srcOrd="0" destOrd="0" parTransId="{EBEF815A-A5AE-44C6-B802-FC1F309EEFE5}" sibTransId="{70584772-CB03-4954-9001-9B2E32EB9BB1}"/>
    <dgm:cxn modelId="{AB958FAE-4C82-4AE6-B451-B97A52A3917E}" type="presOf" srcId="{9BE0B679-4B98-4D65-8D25-1D02C0CFE428}" destId="{813E66F1-E2A5-400C-AAF3-253AA24BD2A1}" srcOrd="0" destOrd="0" presId="urn:microsoft.com/office/officeart/2009/3/layout/StepUpProcess"/>
    <dgm:cxn modelId="{951593DE-2C3F-4B4C-8225-8DC4E6A0BA66}" type="presOf" srcId="{88ABFCAD-4AB4-4BD3-9F0D-4FA101CB5250}" destId="{AD9816D5-46DA-46AE-8585-F435A59798B5}" srcOrd="0" destOrd="0" presId="urn:microsoft.com/office/officeart/2009/3/layout/StepUpProcess"/>
    <dgm:cxn modelId="{1CF1AD68-5658-4B4B-8F58-706756C6835B}" type="presOf" srcId="{41012A87-459C-4A70-A796-647C96DA45BA}" destId="{BA9F46A4-0BEA-41F3-B23C-9A0C8C1ABF83}" srcOrd="0" destOrd="0" presId="urn:microsoft.com/office/officeart/2009/3/layout/StepUpProcess"/>
    <dgm:cxn modelId="{99126A6D-334D-4137-B4FC-678210AC7C23}" srcId="{41012A87-459C-4A70-A796-647C96DA45BA}" destId="{EC3247A6-D3C4-4FF3-9DB7-1AF96BA841E6}" srcOrd="3" destOrd="0" parTransId="{7A07A9EE-DAB3-46BC-B54B-43F762D8294D}" sibTransId="{8569CE8C-0AD4-463A-9F81-C52A0B3013B8}"/>
    <dgm:cxn modelId="{37CA12DF-2F80-4062-B6D7-1AEAFCF8985D}" srcId="{41012A87-459C-4A70-A796-647C96DA45BA}" destId="{9BE0B679-4B98-4D65-8D25-1D02C0CFE428}" srcOrd="1" destOrd="0" parTransId="{3AE298DC-819F-43BA-99EB-02D8D9F40B51}" sibTransId="{1126B400-9284-49F9-8000-EB09C822D446}"/>
    <dgm:cxn modelId="{31981EB9-D452-42B1-B4E5-45D91DFAD8F3}" type="presOf" srcId="{8A41036B-CA52-4554-A109-E3575F70653C}" destId="{76CD7C72-48D4-4DF0-AF70-F5151E47DAD0}" srcOrd="0" destOrd="0" presId="urn:microsoft.com/office/officeart/2009/3/layout/StepUpProcess"/>
    <dgm:cxn modelId="{055F6436-3105-4E69-AF22-77894877742E}" type="presParOf" srcId="{BA9F46A4-0BEA-41F3-B23C-9A0C8C1ABF83}" destId="{293CFD95-4A7D-4627-A928-3B7B3298E4F9}" srcOrd="0" destOrd="0" presId="urn:microsoft.com/office/officeart/2009/3/layout/StepUpProcess"/>
    <dgm:cxn modelId="{29A3CB1F-E338-4C16-8E0B-48A38835DF62}" type="presParOf" srcId="{293CFD95-4A7D-4627-A928-3B7B3298E4F9}" destId="{271D28BC-FAAC-47C3-8DB2-03A34117DB20}" srcOrd="0" destOrd="0" presId="urn:microsoft.com/office/officeart/2009/3/layout/StepUpProcess"/>
    <dgm:cxn modelId="{6A1E861C-C6E1-4D41-8315-8E27D96F14B9}" type="presParOf" srcId="{293CFD95-4A7D-4627-A928-3B7B3298E4F9}" destId="{AD9816D5-46DA-46AE-8585-F435A59798B5}" srcOrd="1" destOrd="0" presId="urn:microsoft.com/office/officeart/2009/3/layout/StepUpProcess"/>
    <dgm:cxn modelId="{1245EBD2-E601-4353-A255-126F2E838641}" type="presParOf" srcId="{293CFD95-4A7D-4627-A928-3B7B3298E4F9}" destId="{602F8D29-5893-4109-A3E7-1F703CA172ED}" srcOrd="2" destOrd="0" presId="urn:microsoft.com/office/officeart/2009/3/layout/StepUpProcess"/>
    <dgm:cxn modelId="{35F1C2C8-1E67-490C-ADD9-F67EDFD62E79}" type="presParOf" srcId="{BA9F46A4-0BEA-41F3-B23C-9A0C8C1ABF83}" destId="{7F7D8994-4874-4C13-9B61-366F0461C5A0}" srcOrd="1" destOrd="0" presId="urn:microsoft.com/office/officeart/2009/3/layout/StepUpProcess"/>
    <dgm:cxn modelId="{D4348561-B8D6-4066-8F16-F47CEFDE9C66}" type="presParOf" srcId="{7F7D8994-4874-4C13-9B61-366F0461C5A0}" destId="{A9D3F413-928D-4A07-9BD2-18682759D5D9}" srcOrd="0" destOrd="0" presId="urn:microsoft.com/office/officeart/2009/3/layout/StepUpProcess"/>
    <dgm:cxn modelId="{2F6C81DB-E50A-4125-A8D6-CC83E46A038C}" type="presParOf" srcId="{BA9F46A4-0BEA-41F3-B23C-9A0C8C1ABF83}" destId="{45A59DA3-B695-4726-A870-B875D5C35BCE}" srcOrd="2" destOrd="0" presId="urn:microsoft.com/office/officeart/2009/3/layout/StepUpProcess"/>
    <dgm:cxn modelId="{FEF31AB3-0B91-49C4-A81B-4EFA19574A97}" type="presParOf" srcId="{45A59DA3-B695-4726-A870-B875D5C35BCE}" destId="{19BE8526-A463-44FF-82A4-318D9E36C548}" srcOrd="0" destOrd="0" presId="urn:microsoft.com/office/officeart/2009/3/layout/StepUpProcess"/>
    <dgm:cxn modelId="{67D2A102-8621-4043-9F2F-9B86639DA241}" type="presParOf" srcId="{45A59DA3-B695-4726-A870-B875D5C35BCE}" destId="{813E66F1-E2A5-400C-AAF3-253AA24BD2A1}" srcOrd="1" destOrd="0" presId="urn:microsoft.com/office/officeart/2009/3/layout/StepUpProcess"/>
    <dgm:cxn modelId="{E30179D5-E746-4842-9DF2-C078BEDFA16A}" type="presParOf" srcId="{45A59DA3-B695-4726-A870-B875D5C35BCE}" destId="{5303F361-30E6-4D43-96F7-EEBD12401434}" srcOrd="2" destOrd="0" presId="urn:microsoft.com/office/officeart/2009/3/layout/StepUpProcess"/>
    <dgm:cxn modelId="{D61B6D50-1688-40FB-8329-513B99F2261E}" type="presParOf" srcId="{BA9F46A4-0BEA-41F3-B23C-9A0C8C1ABF83}" destId="{DDC0723B-9B52-4F12-8347-2DCFC5A2EF27}" srcOrd="3" destOrd="0" presId="urn:microsoft.com/office/officeart/2009/3/layout/StepUpProcess"/>
    <dgm:cxn modelId="{9D7CBD80-5622-427D-AED1-9AA03CA160DC}" type="presParOf" srcId="{DDC0723B-9B52-4F12-8347-2DCFC5A2EF27}" destId="{09B5EA77-3EB1-4EB8-9874-1884924A2607}" srcOrd="0" destOrd="0" presId="urn:microsoft.com/office/officeart/2009/3/layout/StepUpProcess"/>
    <dgm:cxn modelId="{7947DFCE-EB82-4ACE-B20E-3429DE55CA09}" type="presParOf" srcId="{BA9F46A4-0BEA-41F3-B23C-9A0C8C1ABF83}" destId="{E5C2E303-105F-4C6A-9FC6-8140E1153E18}" srcOrd="4" destOrd="0" presId="urn:microsoft.com/office/officeart/2009/3/layout/StepUpProcess"/>
    <dgm:cxn modelId="{17529C52-F2B5-42DA-968B-731D17AC5AF1}" type="presParOf" srcId="{E5C2E303-105F-4C6A-9FC6-8140E1153E18}" destId="{5A0218FC-96AF-4DE7-8719-82F5E457F9D4}" srcOrd="0" destOrd="0" presId="urn:microsoft.com/office/officeart/2009/3/layout/StepUpProcess"/>
    <dgm:cxn modelId="{FB94554C-9B5D-4ADC-8C6B-5FA454B8D68E}" type="presParOf" srcId="{E5C2E303-105F-4C6A-9FC6-8140E1153E18}" destId="{76CD7C72-48D4-4DF0-AF70-F5151E47DAD0}" srcOrd="1" destOrd="0" presId="urn:microsoft.com/office/officeart/2009/3/layout/StepUpProcess"/>
    <dgm:cxn modelId="{8893D84D-B2D5-4CA4-B36E-40F6BAE0A460}" type="presParOf" srcId="{E5C2E303-105F-4C6A-9FC6-8140E1153E18}" destId="{E0CB9115-BADA-4416-95C0-8591A784AA5A}" srcOrd="2" destOrd="0" presId="urn:microsoft.com/office/officeart/2009/3/layout/StepUpProcess"/>
    <dgm:cxn modelId="{B44D3EB7-5139-4E15-B046-DAC6774BA499}" type="presParOf" srcId="{BA9F46A4-0BEA-41F3-B23C-9A0C8C1ABF83}" destId="{4BEB9C9D-E0B3-45CC-82C7-5843285B34B9}" srcOrd="5" destOrd="0" presId="urn:microsoft.com/office/officeart/2009/3/layout/StepUpProcess"/>
    <dgm:cxn modelId="{AFFF58C4-72C9-4FBA-85D1-A2B3A67B0357}" type="presParOf" srcId="{4BEB9C9D-E0B3-45CC-82C7-5843285B34B9}" destId="{67D0A9DF-F2AF-4B3F-A1F6-73F059C41443}" srcOrd="0" destOrd="0" presId="urn:microsoft.com/office/officeart/2009/3/layout/StepUpProcess"/>
    <dgm:cxn modelId="{DF1D907C-52C0-44C2-82FE-860FC2FEC8FD}" type="presParOf" srcId="{BA9F46A4-0BEA-41F3-B23C-9A0C8C1ABF83}" destId="{A073FBBF-79AC-43D4-A933-7D2181FC03C7}" srcOrd="6" destOrd="0" presId="urn:microsoft.com/office/officeart/2009/3/layout/StepUpProcess"/>
    <dgm:cxn modelId="{7F4506D2-F6FA-4D18-899C-BD02803AA25B}" type="presParOf" srcId="{A073FBBF-79AC-43D4-A933-7D2181FC03C7}" destId="{50788338-69AC-4303-A9C3-BFF15DBC96EF}" srcOrd="0" destOrd="0" presId="urn:microsoft.com/office/officeart/2009/3/layout/StepUpProcess"/>
    <dgm:cxn modelId="{9CF0A79C-8EE0-48CC-8F00-EFD08BFEAB8C}" type="presParOf" srcId="{A073FBBF-79AC-43D4-A933-7D2181FC03C7}" destId="{314B6EE7-B144-4F1A-BFFD-F2F028E4DD3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D28BC-FAAC-47C3-8DB2-03A34117DB20}">
      <dsp:nvSpPr>
        <dsp:cNvPr id="0" name=""/>
        <dsp:cNvSpPr/>
      </dsp:nvSpPr>
      <dsp:spPr>
        <a:xfrm rot="5400000">
          <a:off x="369244" y="1246877"/>
          <a:ext cx="1100863" cy="183181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9816D5-46DA-46AE-8585-F435A59798B5}">
      <dsp:nvSpPr>
        <dsp:cNvPr id="0" name=""/>
        <dsp:cNvSpPr/>
      </dsp:nvSpPr>
      <dsp:spPr>
        <a:xfrm>
          <a:off x="185482" y="1794194"/>
          <a:ext cx="1653770" cy="144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Industry 1.0:</a:t>
          </a:r>
        </a:p>
        <a:p>
          <a:pPr lvl="0" algn="l" defTabSz="622300">
            <a:lnSpc>
              <a:spcPct val="90000"/>
            </a:lnSpc>
            <a:spcBef>
              <a:spcPct val="0"/>
            </a:spcBef>
            <a:spcAft>
              <a:spcPct val="35000"/>
            </a:spcAft>
          </a:pPr>
          <a:r>
            <a:rPr lang="en-US" sz="1400" kern="1200" dirty="0" smtClean="0"/>
            <a:t>The age of steam and new mechanized manufacturing</a:t>
          </a:r>
          <a:endParaRPr lang="en-US" sz="1400" kern="1200" dirty="0"/>
        </a:p>
      </dsp:txBody>
      <dsp:txXfrm>
        <a:off x="185482" y="1794194"/>
        <a:ext cx="1653770" cy="1449626"/>
      </dsp:txXfrm>
    </dsp:sp>
    <dsp:sp modelId="{602F8D29-5893-4109-A3E7-1F703CA172ED}">
      <dsp:nvSpPr>
        <dsp:cNvPr id="0" name=""/>
        <dsp:cNvSpPr/>
      </dsp:nvSpPr>
      <dsp:spPr>
        <a:xfrm>
          <a:off x="1527220" y="1112017"/>
          <a:ext cx="312032" cy="31203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E8526-A463-44FF-82A4-318D9E36C548}">
      <dsp:nvSpPr>
        <dsp:cNvPr id="0" name=""/>
        <dsp:cNvSpPr/>
      </dsp:nvSpPr>
      <dsp:spPr>
        <a:xfrm rot="5400000">
          <a:off x="2393781" y="745903"/>
          <a:ext cx="1100863" cy="183181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E66F1-E2A5-400C-AAF3-253AA24BD2A1}">
      <dsp:nvSpPr>
        <dsp:cNvPr id="0" name=""/>
        <dsp:cNvSpPr/>
      </dsp:nvSpPr>
      <dsp:spPr>
        <a:xfrm>
          <a:off x="2210020" y="1293221"/>
          <a:ext cx="1653770" cy="144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Industry 2.0:</a:t>
          </a:r>
        </a:p>
        <a:p>
          <a:pPr lvl="0" algn="l" defTabSz="622300">
            <a:lnSpc>
              <a:spcPct val="90000"/>
            </a:lnSpc>
            <a:spcBef>
              <a:spcPct val="0"/>
            </a:spcBef>
            <a:spcAft>
              <a:spcPct val="35000"/>
            </a:spcAft>
          </a:pPr>
          <a:r>
            <a:rPr lang="en-US" sz="1400" kern="1200" dirty="0" smtClean="0"/>
            <a:t>The age of electricity and new mass manufacturing</a:t>
          </a:r>
          <a:endParaRPr lang="en-US" sz="1400" kern="1200" dirty="0"/>
        </a:p>
      </dsp:txBody>
      <dsp:txXfrm>
        <a:off x="2210020" y="1293221"/>
        <a:ext cx="1653770" cy="1449626"/>
      </dsp:txXfrm>
    </dsp:sp>
    <dsp:sp modelId="{5303F361-30E6-4D43-96F7-EEBD12401434}">
      <dsp:nvSpPr>
        <dsp:cNvPr id="0" name=""/>
        <dsp:cNvSpPr/>
      </dsp:nvSpPr>
      <dsp:spPr>
        <a:xfrm>
          <a:off x="3551758" y="611043"/>
          <a:ext cx="312032" cy="31203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218FC-96AF-4DE7-8719-82F5E457F9D4}">
      <dsp:nvSpPr>
        <dsp:cNvPr id="0" name=""/>
        <dsp:cNvSpPr/>
      </dsp:nvSpPr>
      <dsp:spPr>
        <a:xfrm rot="5400000">
          <a:off x="4418319" y="244930"/>
          <a:ext cx="1100863" cy="183181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D7C72-48D4-4DF0-AF70-F5151E47DAD0}">
      <dsp:nvSpPr>
        <dsp:cNvPr id="0" name=""/>
        <dsp:cNvSpPr/>
      </dsp:nvSpPr>
      <dsp:spPr>
        <a:xfrm>
          <a:off x="4234558" y="792247"/>
          <a:ext cx="1653770" cy="144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Industry 3.0:</a:t>
          </a:r>
        </a:p>
        <a:p>
          <a:pPr lvl="0" algn="l" defTabSz="622300">
            <a:lnSpc>
              <a:spcPct val="90000"/>
            </a:lnSpc>
            <a:spcBef>
              <a:spcPct val="0"/>
            </a:spcBef>
            <a:spcAft>
              <a:spcPct val="35000"/>
            </a:spcAft>
          </a:pPr>
          <a:r>
            <a:rPr lang="en-US" sz="1400" kern="1200" dirty="0" smtClean="0"/>
            <a:t>The age of information and new automated manufacturing</a:t>
          </a:r>
          <a:endParaRPr lang="en-US" sz="1400" kern="1200" dirty="0"/>
        </a:p>
      </dsp:txBody>
      <dsp:txXfrm>
        <a:off x="4234558" y="792247"/>
        <a:ext cx="1653770" cy="1449626"/>
      </dsp:txXfrm>
    </dsp:sp>
    <dsp:sp modelId="{E0CB9115-BADA-4416-95C0-8591A784AA5A}">
      <dsp:nvSpPr>
        <dsp:cNvPr id="0" name=""/>
        <dsp:cNvSpPr/>
      </dsp:nvSpPr>
      <dsp:spPr>
        <a:xfrm>
          <a:off x="5576296" y="110070"/>
          <a:ext cx="312032" cy="31203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88338-69AC-4303-A9C3-BFF15DBC96EF}">
      <dsp:nvSpPr>
        <dsp:cNvPr id="0" name=""/>
        <dsp:cNvSpPr/>
      </dsp:nvSpPr>
      <dsp:spPr>
        <a:xfrm rot="5400000">
          <a:off x="6442857" y="-256043"/>
          <a:ext cx="1100863" cy="183181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B6EE7-B144-4F1A-BFFD-F2F028E4DD3D}">
      <dsp:nvSpPr>
        <dsp:cNvPr id="0" name=""/>
        <dsp:cNvSpPr/>
      </dsp:nvSpPr>
      <dsp:spPr>
        <a:xfrm>
          <a:off x="6259095" y="291273"/>
          <a:ext cx="1653770" cy="144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Industry 4.0:</a:t>
          </a:r>
        </a:p>
        <a:p>
          <a:pPr lvl="0" algn="l" defTabSz="622300">
            <a:lnSpc>
              <a:spcPct val="90000"/>
            </a:lnSpc>
            <a:spcBef>
              <a:spcPct val="0"/>
            </a:spcBef>
            <a:spcAft>
              <a:spcPct val="35000"/>
            </a:spcAft>
          </a:pPr>
          <a:r>
            <a:rPr lang="en-US" sz="1400" kern="1200" dirty="0" smtClean="0"/>
            <a:t>The age of cyber-physical systems and new intelligent and distributed manufacturing</a:t>
          </a:r>
          <a:endParaRPr lang="en-US" sz="1400" kern="1200" dirty="0"/>
        </a:p>
      </dsp:txBody>
      <dsp:txXfrm>
        <a:off x="6259095" y="291273"/>
        <a:ext cx="1653770" cy="144962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2.363"/>
    </inkml:context>
    <inkml:brush xml:id="br0">
      <inkml:brushProperty name="height" value="0.053" units="cm"/>
    </inkml:brush>
  </inkml:definitions>
  <inkml:trace contextRef="#ctx0" brushRef="#br0">1 1 4162 0 0,'0'0'1152'0'0,"0"0"-447"0"0,0 0 47 0 0,0 0-80 0 0,0 0-463 0 0,0 0-209 0 0,31 0 0 0 0,-31 0 0 0 0,0 0-257 0 0,0 0-1023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5.383"/>
    </inkml:context>
    <inkml:brush xml:id="br0">
      <inkml:brushProperty name="width" value="0.05" units="cm"/>
      <inkml:brushProperty name="height" value="0.05" units="cm"/>
    </inkml:brush>
  </inkml:definitions>
  <inkml:trace contextRef="#ctx0" brushRef="#br0">1 1 2289 0 0,'0'0'176'0'0,"0"0"-160"0"0,0 0 48 0 0,0 0-240 0 0,0 0-2017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57260-96AC-4331-A420-F0B128CC463E}" type="datetimeFigureOut">
              <a:rPr lang="fi-FI" smtClean="0"/>
              <a:t>7.5.2020</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A30BA-0CC1-40AB-AE80-2F533EB15740}" type="slidenum">
              <a:rPr lang="fi-FI" smtClean="0"/>
              <a:t>‹#›</a:t>
            </a:fld>
            <a:endParaRPr lang="fi-FI"/>
          </a:p>
        </p:txBody>
      </p:sp>
    </p:spTree>
    <p:extLst>
      <p:ext uri="{BB962C8B-B14F-4D97-AF65-F5344CB8AC3E}">
        <p14:creationId xmlns:p14="http://schemas.microsoft.com/office/powerpoint/2010/main" val="331018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24A30BA-0CC1-40AB-AE80-2F533EB15740}" type="slidenum">
              <a:rPr lang="fi-FI" smtClean="0"/>
              <a:t>1</a:t>
            </a:fld>
            <a:endParaRPr lang="fi-FI"/>
          </a:p>
        </p:txBody>
      </p:sp>
    </p:spTree>
    <p:extLst>
      <p:ext uri="{BB962C8B-B14F-4D97-AF65-F5344CB8AC3E}">
        <p14:creationId xmlns:p14="http://schemas.microsoft.com/office/powerpoint/2010/main" val="194071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2BFB641-7D78-4A96-B232-18FB54BA5516}" type="slidenum">
              <a:rPr lang="fi-FI" smtClean="0"/>
              <a:t>7</a:t>
            </a:fld>
            <a:endParaRPr lang="fi-FI"/>
          </a:p>
        </p:txBody>
      </p:sp>
    </p:spTree>
    <p:extLst>
      <p:ext uri="{BB962C8B-B14F-4D97-AF65-F5344CB8AC3E}">
        <p14:creationId xmlns:p14="http://schemas.microsoft.com/office/powerpoint/2010/main" val="402692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fld id="{32495B24-F05D-4496-8FA8-853C73D4EAF0}" type="slidenum">
              <a:rPr lang="en-US" smtClean="0"/>
              <a:pPr/>
              <a:t>15</a:t>
            </a:fld>
            <a:endParaRPr lang="en-US"/>
          </a:p>
        </p:txBody>
      </p:sp>
    </p:spTree>
    <p:extLst>
      <p:ext uri="{BB962C8B-B14F-4D97-AF65-F5344CB8AC3E}">
        <p14:creationId xmlns:p14="http://schemas.microsoft.com/office/powerpoint/2010/main" val="1732512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alkoinen">
    <p:spTree>
      <p:nvGrpSpPr>
        <p:cNvPr id="1" name=""/>
        <p:cNvGrpSpPr/>
        <p:nvPr/>
      </p:nvGrpSpPr>
      <p:grpSpPr>
        <a:xfrm>
          <a:off x="0" y="0"/>
          <a:ext cx="0" cy="0"/>
          <a:chOff x="0" y="0"/>
          <a:chExt cx="0" cy="0"/>
        </a:xfrm>
      </p:grpSpPr>
      <p:sp>
        <p:nvSpPr>
          <p:cNvPr id="9" name="Tekstin paikkamerkki 12">
            <a:extLst>
              <a:ext uri="{FF2B5EF4-FFF2-40B4-BE49-F238E27FC236}">
                <a16:creationId xmlns:a16="http://schemas.microsoft.com/office/drawing/2014/main" id="{B08D2941-A7E5-4C26-B320-579010B602E5}"/>
              </a:ext>
            </a:extLst>
          </p:cNvPr>
          <p:cNvSpPr>
            <a:spLocks noGrp="1"/>
          </p:cNvSpPr>
          <p:nvPr>
            <p:ph type="body" sz="quarter" idx="12" hasCustomPrompt="1"/>
          </p:nvPr>
        </p:nvSpPr>
        <p:spPr>
          <a:xfrm>
            <a:off x="868018" y="4745772"/>
            <a:ext cx="7480852" cy="328033"/>
          </a:xfrm>
        </p:spPr>
        <p:txBody>
          <a:bodyPr>
            <a:normAutofit/>
          </a:bodyPr>
          <a:lstStyle>
            <a:lvl1pPr marL="0" indent="0">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fi-FI" dirty="0"/>
              <a:t>Luennoitsija</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0560" y="5137588"/>
            <a:ext cx="3190045" cy="1294153"/>
          </a:xfrm>
          <a:prstGeom prst="rect">
            <a:avLst/>
          </a:prstGeom>
        </p:spPr>
      </p:pic>
      <p:sp>
        <p:nvSpPr>
          <p:cNvPr id="4" name="Date Placeholder 3"/>
          <p:cNvSpPr>
            <a:spLocks noGrp="1"/>
          </p:cNvSpPr>
          <p:nvPr>
            <p:ph type="dt" sz="half" idx="13"/>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7.5.2020</a:t>
            </a:fld>
            <a:endParaRPr lang="fi-FI" dirty="0"/>
          </a:p>
        </p:txBody>
      </p:sp>
      <p:sp>
        <p:nvSpPr>
          <p:cNvPr id="5" name="Footer Placeholder 4"/>
          <p:cNvSpPr>
            <a:spLocks noGrp="1"/>
          </p:cNvSpPr>
          <p:nvPr>
            <p:ph type="ftr" sz="quarter" idx="14"/>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6" name="Slide Number Placeholder 5"/>
          <p:cNvSpPr>
            <a:spLocks noGrp="1"/>
          </p:cNvSpPr>
          <p:nvPr>
            <p:ph type="sldNum" sz="quarter" idx="15"/>
          </p:nvPr>
        </p:nvSpPr>
        <p:spPr>
          <a:xfrm>
            <a:off x="8804753"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Alaotsikko 2">
            <a:extLst>
              <a:ext uri="{FF2B5EF4-FFF2-40B4-BE49-F238E27FC236}">
                <a16:creationId xmlns:a16="http://schemas.microsoft.com/office/drawing/2014/main" id="{66072717-81C3-4F6B-9309-1674C171F521}"/>
              </a:ext>
            </a:extLst>
          </p:cNvPr>
          <p:cNvSpPr>
            <a:spLocks noGrp="1"/>
          </p:cNvSpPr>
          <p:nvPr>
            <p:ph type="subTitle" idx="1" hasCustomPrompt="1"/>
          </p:nvPr>
        </p:nvSpPr>
        <p:spPr>
          <a:xfrm>
            <a:off x="868018" y="3973860"/>
            <a:ext cx="7478692" cy="674339"/>
          </a:xfrm>
        </p:spPr>
        <p:txBody>
          <a:bodyPr>
            <a:norm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smtClean="0"/>
              <a:t>Alaotsikko</a:t>
            </a:r>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tx1"/>
                </a:solidFill>
              </a:defRPr>
            </a:lvl1pPr>
          </a:lstStyle>
          <a:p>
            <a:r>
              <a:rPr lang="en-US" smtClean="0"/>
              <a:t>Click to edit Master title style</a:t>
            </a:r>
            <a:endParaRPr lang="fi-FI" dirty="0"/>
          </a:p>
        </p:txBody>
      </p:sp>
    </p:spTree>
    <p:extLst>
      <p:ext uri="{BB962C8B-B14F-4D97-AF65-F5344CB8AC3E}">
        <p14:creationId xmlns:p14="http://schemas.microsoft.com/office/powerpoint/2010/main" val="30014811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ja kuva valkoinen">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smtClean="0"/>
              <a:t>Lisää kuva</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bg2"/>
          </a:solidFill>
        </p:spPr>
        <p:txBody>
          <a:bodyPr>
            <a:noAutofit/>
          </a:bodyPr>
          <a:lstStyle>
            <a:lvl1pPr marL="0" indent="0">
              <a:buNone/>
              <a:defRPr sz="400">
                <a:solidFill>
                  <a:schemeClr val="bg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tx1"/>
                </a:solidFill>
              </a:defRPr>
            </a:lvl1pPr>
          </a:lstStyle>
          <a:p>
            <a:r>
              <a:rPr lang="en-US" smtClean="0"/>
              <a:t>Click to edit Master title style</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15843543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ja kuva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solidFill>
                  <a:schemeClr val="bg1"/>
                </a:solidFill>
              </a:defRPr>
            </a:lvl1pPr>
          </a:lstStyle>
          <a:p>
            <a:r>
              <a:rPr lang="fi-FI" dirty="0" smtClean="0"/>
              <a:t>Lisää kuva</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en-US" smtClean="0"/>
              <a:t>Click to edit Master title style</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1675733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 vihreä">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67800" y="0"/>
            <a:ext cx="5219700" cy="6858000"/>
          </a:xfrm>
        </p:spPr>
        <p:txBody>
          <a:bodyPr/>
          <a:lstStyle>
            <a:lvl1pPr marL="0" indent="0" algn="ctr">
              <a:buNone/>
              <a:defRPr>
                <a:solidFill>
                  <a:schemeClr val="bg1"/>
                </a:solidFill>
              </a:defRPr>
            </a:lvl1pPr>
          </a:lstStyle>
          <a:p>
            <a:r>
              <a:rPr lang="fi-FI" dirty="0" smtClean="0"/>
              <a:t>Lisää kuva</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accent3"/>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en-US" smtClean="0"/>
              <a:t>Click to edit Master title style</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36667706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solidFill>
                  <a:schemeClr val="bg1"/>
                </a:solidFill>
              </a:defRPr>
            </a:lvl1pPr>
          </a:lstStyle>
          <a:p>
            <a:r>
              <a:rPr lang="fi-FI" dirty="0" smtClean="0"/>
              <a:t>Lisää kuva</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accent2"/>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en-US" smtClean="0"/>
              <a:t>Click to edit Master title style</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38998037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 turkoosi">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smtClean="0"/>
              <a:t>Lisää kuva</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accent1"/>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en-US" smtClean="0"/>
              <a:t>Click to edit Master title style</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28836375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kuva - punainen">
    <p:bg>
      <p:bgPr>
        <a:solidFill>
          <a:schemeClr val="accent4"/>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smtClean="0"/>
              <a:t>Lisää kuva</a:t>
            </a:r>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en-US" smtClean="0"/>
              <a:t>Click to edit Master title style</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accent4"/>
          </a:solidFill>
        </p:spPr>
        <p:txBody>
          <a:bodyPr>
            <a:noAutofit/>
          </a:bodyPr>
          <a:lstStyle>
            <a:lvl1pPr marL="0" indent="0">
              <a:buNone/>
              <a:defRPr sz="400">
                <a:solidFill>
                  <a:schemeClr val="accent4"/>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Tree>
    <p:extLst>
      <p:ext uri="{BB962C8B-B14F-4D97-AF65-F5344CB8AC3E}">
        <p14:creationId xmlns:p14="http://schemas.microsoft.com/office/powerpoint/2010/main" val="5766945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26"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ja sisältö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bg1"/>
                </a:solidFill>
              </a:defRPr>
            </a:lvl1pPr>
          </a:lstStyle>
          <a:p>
            <a:r>
              <a:rPr lang="fi-FI" dirty="0" smtClean="0"/>
              <a:t>Lisää kuva</a:t>
            </a:r>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r>
              <a:rPr lang="en-US" smtClean="0"/>
              <a:t>Click to edit Master title style</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28"/>
          <p:cNvSpPr>
            <a:spLocks noGrp="1"/>
          </p:cNvSpPr>
          <p:nvPr>
            <p:ph type="body" sz="quarter" idx="19" hasCustomPrompt="1"/>
          </p:nvPr>
        </p:nvSpPr>
        <p:spPr>
          <a:xfrm rot="2700000">
            <a:off x="5024861"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301404735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26"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 ja sisältö - valkoinen">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tx1"/>
                </a:solidFill>
              </a:defRPr>
            </a:lvl1pPr>
          </a:lstStyle>
          <a:p>
            <a:r>
              <a:rPr lang="fi-FI" dirty="0" smtClean="0"/>
              <a:t>Lisää kuva</a:t>
            </a:r>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tx1"/>
                </a:solidFill>
              </a:defRPr>
            </a:lvl1pPr>
          </a:lstStyle>
          <a:p>
            <a:r>
              <a:rPr lang="en-US" smtClean="0"/>
              <a:t>Click to edit Master title style</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28"/>
          <p:cNvSpPr>
            <a:spLocks noGrp="1"/>
          </p:cNvSpPr>
          <p:nvPr>
            <p:ph type="body" sz="quarter" idx="19" hasCustomPrompt="1"/>
          </p:nvPr>
        </p:nvSpPr>
        <p:spPr>
          <a:xfrm rot="2700000">
            <a:off x="5024861" y="3215374"/>
            <a:ext cx="427255" cy="427255"/>
          </a:xfrm>
          <a:solidFill>
            <a:schemeClr val="bg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260235685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ja sisältö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bg1"/>
                </a:solidFill>
              </a:defRPr>
            </a:lvl1pPr>
          </a:lstStyle>
          <a:p>
            <a:r>
              <a:rPr lang="fi-FI" dirty="0" smtClean="0"/>
              <a:t>Lisää kuva</a:t>
            </a:r>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r>
              <a:rPr lang="en-US" smtClean="0"/>
              <a:t>Click to edit Master title style</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28"/>
          <p:cNvSpPr>
            <a:spLocks noGrp="1"/>
          </p:cNvSpPr>
          <p:nvPr>
            <p:ph type="body" sz="quarter" idx="19" hasCustomPrompt="1"/>
          </p:nvPr>
        </p:nvSpPr>
        <p:spPr>
          <a:xfrm rot="2700000">
            <a:off x="5024861" y="3215374"/>
            <a:ext cx="427255" cy="427255"/>
          </a:xfrm>
          <a:solidFill>
            <a:schemeClr val="accent2"/>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0162176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punainen">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smtClean="0"/>
              <a:t>Välilehden </a:t>
            </a:r>
            <a:br>
              <a:rPr lang="fi-FI" dirty="0" smtClean="0"/>
            </a:br>
            <a:r>
              <a:rPr lang="fi-FI" dirty="0" smtClean="0"/>
              <a:t>otsikko</a:t>
            </a:r>
            <a:endParaRPr lang="fi-FI"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5946609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musta">
    <p:bg>
      <p:bgPr>
        <a:solidFill>
          <a:schemeClr val="tx2"/>
        </a:solidFill>
        <a:effectLst/>
      </p:bgPr>
    </p:bg>
    <p:spTree>
      <p:nvGrpSpPr>
        <p:cNvPr id="1" name=""/>
        <p:cNvGrpSpPr/>
        <p:nvPr/>
      </p:nvGrpSpPr>
      <p:grpSpPr>
        <a:xfrm>
          <a:off x="0" y="0"/>
          <a:ext cx="0" cy="0"/>
          <a:chOff x="0" y="0"/>
          <a:chExt cx="0" cy="0"/>
        </a:xfrm>
      </p:grpSpPr>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hasCustomPrompt="1"/>
          </p:nvPr>
        </p:nvSpPr>
        <p:spPr>
          <a:xfrm>
            <a:off x="868018" y="4745772"/>
            <a:ext cx="7478692" cy="327673"/>
          </a:xfrm>
        </p:spPr>
        <p:txBody>
          <a:bodyPr>
            <a:normAutofit/>
          </a:bodyPr>
          <a:lstStyle>
            <a:lvl1pPr marL="0" indent="0">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fi-FI" dirty="0"/>
              <a:t>Luennoitsija</a:t>
            </a:r>
          </a:p>
        </p:txBody>
      </p:sp>
      <mc:AlternateContent xmlns:mc="http://schemas.openxmlformats.org/markup-compatibility/2006" xmlns:p14="http://schemas.microsoft.com/office/powerpoint/2010/main">
        <mc:Choice Requires="p14">
          <p:contentPart p14:bwMode="auto" r:id="rId2">
            <p14:nvContentPartPr>
              <p14:cNvPr id="14" name="Käsinkirjoitus 13">
                <a:extLst>
                  <a:ext uri="{FF2B5EF4-FFF2-40B4-BE49-F238E27FC236}">
                    <a16:creationId xmlns:a16="http://schemas.microsoft.com/office/drawing/2014/main" id="{CEC5EDC0-A0E0-4F47-928F-B20B8076E634}"/>
                  </a:ext>
                </a:extLst>
              </p14:cNvPr>
              <p14:cNvContentPartPr/>
              <p14:nvPr userDrawn="1"/>
            </p14:nvContentPartPr>
            <p14:xfrm>
              <a:off x="2731856" y="4694400"/>
              <a:ext cx="11520" cy="360"/>
            </p14:xfrm>
          </p:contentPart>
        </mc:Choice>
        <mc:Fallback xmlns="">
          <p:pic>
            <p:nvPicPr>
              <p:cNvPr id="14" name="Käsinkirjoitus 13">
                <a:extLst>
                  <a:ext uri="{FF2B5EF4-FFF2-40B4-BE49-F238E27FC236}">
                    <a16:creationId xmlns:a16="http://schemas.microsoft.com/office/drawing/2014/main" id="{CEC5EDC0-A0E0-4F47-928F-B20B8076E634}"/>
                  </a:ext>
                </a:extLst>
              </p:cNvPr>
              <p:cNvPicPr/>
              <p:nvPr/>
            </p:nvPicPr>
            <p:blipFill>
              <a:blip r:embed="rId4"/>
              <a:stretch>
                <a:fillRect/>
              </a:stretch>
            </p:blipFill>
            <p:spPr>
              <a:xfrm>
                <a:off x="2722496" y="4685040"/>
                <a:ext cx="30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Käsinkirjoitus 14">
                <a:extLst>
                  <a:ext uri="{FF2B5EF4-FFF2-40B4-BE49-F238E27FC236}">
                    <a16:creationId xmlns:a16="http://schemas.microsoft.com/office/drawing/2014/main" id="{469EDAD8-DE64-4AA1-99EB-7E6A49453D5D}"/>
                  </a:ext>
                </a:extLst>
              </p14:cNvPr>
              <p14:cNvContentPartPr/>
              <p14:nvPr userDrawn="1"/>
            </p14:nvContentPartPr>
            <p14:xfrm>
              <a:off x="2642576" y="4739040"/>
              <a:ext cx="360" cy="360"/>
            </p14:xfrm>
          </p:contentPart>
        </mc:Choice>
        <mc:Fallback xmlns="">
          <p:pic>
            <p:nvPicPr>
              <p:cNvPr id="15" name="Käsinkirjoitus 14">
                <a:extLst>
                  <a:ext uri="{FF2B5EF4-FFF2-40B4-BE49-F238E27FC236}">
                    <a16:creationId xmlns:a16="http://schemas.microsoft.com/office/drawing/2014/main" id="{469EDAD8-DE64-4AA1-99EB-7E6A49453D5D}"/>
                  </a:ext>
                </a:extLst>
              </p:cNvPr>
              <p:cNvPicPr/>
              <p:nvPr/>
            </p:nvPicPr>
            <p:blipFill>
              <a:blip r:embed="rId6"/>
              <a:stretch>
                <a:fillRect/>
              </a:stretch>
            </p:blipFill>
            <p:spPr>
              <a:xfrm>
                <a:off x="2633936" y="4730400"/>
                <a:ext cx="18000" cy="18000"/>
              </a:xfrm>
              <a:prstGeom prst="rect">
                <a:avLst/>
              </a:prstGeom>
            </p:spPr>
          </p:pic>
        </mc:Fallback>
      </mc:AlternateContent>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69366" y="5137588"/>
            <a:ext cx="3192434" cy="1294153"/>
          </a:xfrm>
          <a:prstGeom prst="rect">
            <a:avLst/>
          </a:prstGeom>
        </p:spPr>
      </p:pic>
      <p:sp>
        <p:nvSpPr>
          <p:cNvPr id="17"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7.5.2020</a:t>
            </a:fld>
            <a:endParaRPr lang="fi-FI" dirty="0"/>
          </a:p>
        </p:txBody>
      </p:sp>
      <p:sp>
        <p:nvSpPr>
          <p:cNvPr id="18"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dirty="0"/>
          </a:p>
        </p:txBody>
      </p:sp>
      <p:sp>
        <p:nvSpPr>
          <p:cNvPr id="19"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20" name="Alaotsikko 2">
            <a:extLst>
              <a:ext uri="{FF2B5EF4-FFF2-40B4-BE49-F238E27FC236}">
                <a16:creationId xmlns:a16="http://schemas.microsoft.com/office/drawing/2014/main" id="{66072717-81C3-4F6B-9309-1674C171F521}"/>
              </a:ext>
            </a:extLst>
          </p:cNvPr>
          <p:cNvSpPr>
            <a:spLocks noGrp="1"/>
          </p:cNvSpPr>
          <p:nvPr>
            <p:ph type="subTitle" idx="1" hasCustomPrompt="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smtClean="0"/>
              <a:t>Alaotsikko</a:t>
            </a:r>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r>
              <a:rPr lang="en-US" smtClean="0"/>
              <a:t>Click to edit Master title style</a:t>
            </a:r>
            <a:endParaRPr lang="fi-FI" dirty="0"/>
          </a:p>
        </p:txBody>
      </p:sp>
    </p:spTree>
    <p:extLst>
      <p:ext uri="{BB962C8B-B14F-4D97-AF65-F5344CB8AC3E}">
        <p14:creationId xmlns:p14="http://schemas.microsoft.com/office/powerpoint/2010/main" val="11344318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vihreä">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380560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violetti">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514547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turkoosi">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3710643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 musta">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109" y="2254251"/>
            <a:ext cx="5795784" cy="2349500"/>
          </a:xfrm>
          <a:prstGeom prst="rect">
            <a:avLst/>
          </a:prstGeom>
        </p:spPr>
      </p:pic>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2355574" y="4831894"/>
            <a:ext cx="7480852" cy="505672"/>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2356654" y="5491071"/>
            <a:ext cx="7478692" cy="327673"/>
          </a:xfrm>
        </p:spPr>
        <p:txBody>
          <a:bodyPr>
            <a:normAutofit/>
          </a:bodyPr>
          <a:lstStyle>
            <a:lvl1pPr marL="0" indent="0" algn="ctr">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smtClean="0"/>
              <a:t>Edit Master text styles</a:t>
            </a:r>
          </a:p>
        </p:txBody>
      </p:sp>
    </p:spTree>
    <p:extLst>
      <p:ext uri="{BB962C8B-B14F-4D97-AF65-F5344CB8AC3E}">
        <p14:creationId xmlns:p14="http://schemas.microsoft.com/office/powerpoint/2010/main" val="13939167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iitos - violetti">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109" y="2254251"/>
            <a:ext cx="5795784" cy="2349500"/>
          </a:xfrm>
          <a:prstGeom prst="rect">
            <a:avLst/>
          </a:prstGeom>
        </p:spPr>
      </p:pic>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2355574" y="4831894"/>
            <a:ext cx="7480852" cy="505672"/>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2356654" y="5491071"/>
            <a:ext cx="7478692" cy="327673"/>
          </a:xfrm>
        </p:spPr>
        <p:txBody>
          <a:bodyPr>
            <a:normAutofit/>
          </a:bodyPr>
          <a:lstStyle>
            <a:lvl1pPr marL="0" indent="0" algn="ctr">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smtClean="0"/>
              <a:t>Edit Master text styles</a:t>
            </a:r>
          </a:p>
        </p:txBody>
      </p:sp>
    </p:spTree>
    <p:extLst>
      <p:ext uri="{BB962C8B-B14F-4D97-AF65-F5344CB8AC3E}">
        <p14:creationId xmlns:p14="http://schemas.microsoft.com/office/powerpoint/2010/main" val="11698753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412875"/>
            <a:ext cx="10972800" cy="1143000"/>
          </a:xfrm>
          <a:prstGeom prst="rect">
            <a:avLst/>
          </a:prstGeom>
        </p:spPr>
        <p:txBody>
          <a:bodyPr/>
          <a:lstStyle/>
          <a:p>
            <a:r>
              <a:rPr lang="en-US"/>
              <a:t>Click to edit Master title style</a:t>
            </a:r>
            <a:endParaRPr lang="fi-FI" dirty="0"/>
          </a:p>
        </p:txBody>
      </p:sp>
      <p:sp>
        <p:nvSpPr>
          <p:cNvPr id="3" name="Content Placeholder 2"/>
          <p:cNvSpPr>
            <a:spLocks noGrp="1"/>
          </p:cNvSpPr>
          <p:nvPr>
            <p:ph idx="1"/>
          </p:nvPr>
        </p:nvSpPr>
        <p:spPr>
          <a:xfrm>
            <a:off x="1219201" y="2590801"/>
            <a:ext cx="9698567" cy="331311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Rectangle 4"/>
          <p:cNvSpPr>
            <a:spLocks noGrp="1" noChangeArrowheads="1"/>
          </p:cNvSpPr>
          <p:nvPr>
            <p:ph type="dt" sz="half" idx="10"/>
          </p:nvPr>
        </p:nvSpPr>
        <p:spPr>
          <a:xfrm>
            <a:off x="8763000" y="6357938"/>
            <a:ext cx="3143251" cy="285750"/>
          </a:xfrm>
          <a:prstGeom prst="rect">
            <a:avLst/>
          </a:prstGeom>
        </p:spPr>
        <p:txBody>
          <a:bodyPr/>
          <a:lstStyle>
            <a:lvl1pPr fontAlgn="auto">
              <a:spcBef>
                <a:spcPts val="0"/>
              </a:spcBef>
              <a:spcAft>
                <a:spcPts val="0"/>
              </a:spcAft>
              <a:defRPr>
                <a:latin typeface="+mn-lt"/>
              </a:defRPr>
            </a:lvl1pPr>
          </a:lstStyle>
          <a:p>
            <a:pPr>
              <a:defRPr/>
            </a:pPr>
            <a:r>
              <a:rPr lang="fi-FI"/>
              <a:t>pvm</a:t>
            </a:r>
          </a:p>
        </p:txBody>
      </p:sp>
      <p:sp>
        <p:nvSpPr>
          <p:cNvPr id="5" name="Rectangle 5"/>
          <p:cNvSpPr>
            <a:spLocks noGrp="1" noChangeArrowheads="1"/>
          </p:cNvSpPr>
          <p:nvPr>
            <p:ph type="ftr" sz="quarter" idx="11"/>
          </p:nvPr>
        </p:nvSpPr>
        <p:spPr>
          <a:xfrm>
            <a:off x="285751" y="6429375"/>
            <a:ext cx="5238749" cy="292100"/>
          </a:xfrm>
          <a:prstGeom prst="rect">
            <a:avLst/>
          </a:prstGeom>
        </p:spPr>
        <p:txBody>
          <a:bodyPr/>
          <a:lstStyle>
            <a:lvl1pPr fontAlgn="auto">
              <a:spcBef>
                <a:spcPts val="0"/>
              </a:spcBef>
              <a:spcAft>
                <a:spcPts val="0"/>
              </a:spcAft>
              <a:defRPr>
                <a:latin typeface="+mn-lt"/>
              </a:defRPr>
            </a:lvl1pPr>
          </a:lstStyle>
          <a:p>
            <a:pPr>
              <a:defRPr/>
            </a:pPr>
            <a:r>
              <a:rPr lang="fi-FI"/>
              <a:t>LAITOS/YKSIKKÖ HALUTESSA</a:t>
            </a:r>
          </a:p>
        </p:txBody>
      </p:sp>
      <p:sp>
        <p:nvSpPr>
          <p:cNvPr id="6" name="Rectangle 6"/>
          <p:cNvSpPr>
            <a:spLocks noGrp="1" noChangeArrowheads="1"/>
          </p:cNvSpPr>
          <p:nvPr>
            <p:ph type="sldNum" sz="quarter" idx="12"/>
          </p:nvPr>
        </p:nvSpPr>
        <p:spPr>
          <a:xfrm>
            <a:off x="8763000" y="285750"/>
            <a:ext cx="2844800" cy="476250"/>
          </a:xfrm>
          <a:prstGeom prst="rect">
            <a:avLst/>
          </a:prstGeom>
        </p:spPr>
        <p:txBody>
          <a:bodyPr/>
          <a:lstStyle>
            <a:lvl1pPr fontAlgn="auto">
              <a:spcBef>
                <a:spcPts val="0"/>
              </a:spcBef>
              <a:spcAft>
                <a:spcPts val="0"/>
              </a:spcAft>
              <a:defRPr>
                <a:latin typeface="+mn-lt"/>
              </a:defRPr>
            </a:lvl1pPr>
          </a:lstStyle>
          <a:p>
            <a:pPr>
              <a:defRPr/>
            </a:pPr>
            <a:fld id="{C655E19A-7087-49C7-975E-B45D3AF930BA}" type="slidenum">
              <a:rPr lang="fi-FI"/>
              <a:pPr>
                <a:defRPr/>
              </a:pPr>
              <a:t>‹#›</a:t>
            </a:fld>
            <a:endParaRPr lang="fi-FI" dirty="0"/>
          </a:p>
        </p:txBody>
      </p:sp>
    </p:spTree>
    <p:extLst>
      <p:ext uri="{BB962C8B-B14F-4D97-AF65-F5344CB8AC3E}">
        <p14:creationId xmlns:p14="http://schemas.microsoft.com/office/powerpoint/2010/main" val="3408483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1103446" y="1431458"/>
            <a:ext cx="9985109" cy="623312"/>
          </a:xfrm>
          <a:prstGeom prst="rect">
            <a:avLst/>
          </a:prstGeom>
        </p:spPr>
        <p:txBody>
          <a:bodyPr vert="horz"/>
          <a:lstStyle>
            <a:lvl1pPr algn="l">
              <a:defRPr sz="2800"/>
            </a:lvl1pPr>
          </a:lstStyle>
          <a:p>
            <a:r>
              <a:rPr lang="fi-FI" dirty="0" smtClean="0"/>
              <a:t>Otsikko</a:t>
            </a:r>
            <a:endParaRPr lang="fi-FI" dirty="0"/>
          </a:p>
        </p:txBody>
      </p:sp>
      <p:sp>
        <p:nvSpPr>
          <p:cNvPr id="11" name="Tekstin paikkamerkki 9"/>
          <p:cNvSpPr>
            <a:spLocks noGrp="1"/>
          </p:cNvSpPr>
          <p:nvPr>
            <p:ph type="body" sz="quarter" idx="10" hasCustomPrompt="1"/>
          </p:nvPr>
        </p:nvSpPr>
        <p:spPr>
          <a:xfrm>
            <a:off x="1103446" y="2159936"/>
            <a:ext cx="9985109" cy="364034"/>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Tx/>
              <a:buSzTx/>
              <a:buFont typeface="Arial"/>
              <a:buNone/>
              <a:tabLst/>
              <a:defRPr sz="1400"/>
            </a:lvl1pPr>
          </a:lstStyle>
          <a:p>
            <a:pPr lvl="0"/>
            <a:r>
              <a:rPr lang="fi-FI" dirty="0" smtClean="0"/>
              <a:t>Leipäteksti</a:t>
            </a:r>
          </a:p>
        </p:txBody>
      </p:sp>
      <p:sp>
        <p:nvSpPr>
          <p:cNvPr id="12" name="Tekstin paikkamerkki 9"/>
          <p:cNvSpPr>
            <a:spLocks noGrp="1"/>
          </p:cNvSpPr>
          <p:nvPr>
            <p:ph type="body" sz="quarter" idx="11" hasCustomPrompt="1"/>
          </p:nvPr>
        </p:nvSpPr>
        <p:spPr>
          <a:xfrm>
            <a:off x="1103446" y="2612955"/>
            <a:ext cx="9985109" cy="364034"/>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Tx/>
              <a:buSzTx/>
              <a:buFont typeface="Arial"/>
              <a:buChar char="•"/>
              <a:tabLst/>
              <a:defRPr sz="1400"/>
            </a:lvl1pPr>
          </a:lstStyle>
          <a:p>
            <a:pPr lvl="0"/>
            <a:r>
              <a:rPr lang="fi-FI" dirty="0" smtClean="0"/>
              <a:t>Luettelo</a:t>
            </a:r>
          </a:p>
        </p:txBody>
      </p:sp>
    </p:spTree>
    <p:extLst>
      <p:ext uri="{BB962C8B-B14F-4D97-AF65-F5344CB8AC3E}">
        <p14:creationId xmlns:p14="http://schemas.microsoft.com/office/powerpoint/2010/main" val="1013957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609600" y="1244023"/>
            <a:ext cx="10972800" cy="1143000"/>
          </a:xfrm>
          <a:prstGeom prst="rect">
            <a:avLst/>
          </a:prstGeom>
        </p:spPr>
        <p:txBody>
          <a:bodyPr/>
          <a:lstStyle>
            <a:lvl1pPr>
              <a:defRPr sz="2800"/>
            </a:lvl1pPr>
          </a:lstStyle>
          <a:p>
            <a:r>
              <a:rPr lang="en-US" smtClean="0"/>
              <a:t>Click to edit Master title style</a:t>
            </a:r>
            <a:endParaRPr lang="fi-FI" dirty="0"/>
          </a:p>
        </p:txBody>
      </p:sp>
      <p:sp>
        <p:nvSpPr>
          <p:cNvPr id="3" name="Sisällön paikkamerkki 2"/>
          <p:cNvSpPr>
            <a:spLocks noGrp="1"/>
          </p:cNvSpPr>
          <p:nvPr>
            <p:ph sz="half" idx="1"/>
          </p:nvPr>
        </p:nvSpPr>
        <p:spPr>
          <a:xfrm>
            <a:off x="609600" y="2569586"/>
            <a:ext cx="5384800" cy="3667727"/>
          </a:xfrm>
          <a:prstGeom prst="rect">
            <a:avLst/>
          </a:prstGeo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Sisällön paikkamerkki 3"/>
          <p:cNvSpPr>
            <a:spLocks noGrp="1"/>
          </p:cNvSpPr>
          <p:nvPr>
            <p:ph sz="half" idx="2"/>
          </p:nvPr>
        </p:nvSpPr>
        <p:spPr>
          <a:xfrm>
            <a:off x="6197600" y="2569586"/>
            <a:ext cx="5384800" cy="3667727"/>
          </a:xfrm>
          <a:prstGeom prst="rect">
            <a:avLst/>
          </a:prstGeo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179280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violetti">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r>
              <a:rPr lang="en-US" smtClean="0"/>
              <a:t>Click to edit Master title style</a:t>
            </a:r>
            <a:endParaRPr lang="fi-FI" dirty="0"/>
          </a:p>
        </p:txBody>
      </p:sp>
      <p:sp>
        <p:nvSpPr>
          <p:cNvPr id="3"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smtClean="0"/>
          </a:p>
        </p:txBody>
      </p:sp>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868018" y="4745772"/>
            <a:ext cx="7478692" cy="327673"/>
          </a:xfrm>
        </p:spPr>
        <p:txBody>
          <a:bodyPr>
            <a:normAutofit/>
          </a:bodyPr>
          <a:lstStyle>
            <a:lvl1pPr marL="0" indent="0">
              <a:buNone/>
              <a:defRPr sz="1600">
                <a:solidFill>
                  <a:schemeClr val="tx1"/>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smtClean="0"/>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9366" y="5137588"/>
            <a:ext cx="3192434" cy="1294153"/>
          </a:xfrm>
          <a:prstGeom prst="rect">
            <a:avLst/>
          </a:prstGeom>
        </p:spPr>
      </p:pic>
      <p:sp>
        <p:nvSpPr>
          <p:cNvPr id="8"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7.5.2020</a:t>
            </a:fld>
            <a:endParaRPr lang="fi-FI" dirty="0"/>
          </a:p>
        </p:txBody>
      </p:sp>
      <p:sp>
        <p:nvSpPr>
          <p:cNvPr id="9"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dirty="0"/>
          </a:p>
        </p:txBody>
      </p:sp>
      <p:sp>
        <p:nvSpPr>
          <p:cNvPr id="10"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4300003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valkoinen">
    <p:spTree>
      <p:nvGrpSpPr>
        <p:cNvPr id="1" name=""/>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9" name="Title 3"/>
          <p:cNvSpPr>
            <a:spLocks noGrp="1"/>
          </p:cNvSpPr>
          <p:nvPr>
            <p:ph type="title"/>
          </p:nvPr>
        </p:nvSpPr>
        <p:spPr>
          <a:xfrm>
            <a:off x="1078028" y="438150"/>
            <a:ext cx="10145029" cy="1252538"/>
          </a:xfrm>
        </p:spPr>
        <p:txBody>
          <a:bodyPr anchor="b" anchorCtr="0"/>
          <a:lstStyle/>
          <a:p>
            <a:r>
              <a:rPr lang="en-US" smtClean="0"/>
              <a:t>Click to edit Master title style</a:t>
            </a:r>
            <a:endParaRPr lang="fi-FI" dirty="0"/>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7.5.2020</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39400209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musta">
    <p:bg>
      <p:bgRef idx="1001">
        <a:schemeClr val="bg1"/>
      </p:bgRef>
    </p:bg>
    <p:spTree>
      <p:nvGrpSpPr>
        <p:cNvPr id="1" name=""/>
        <p:cNvGrpSpPr/>
        <p:nvPr/>
      </p:nvGrpSpPr>
      <p:grpSpPr>
        <a:xfrm>
          <a:off x="0" y="0"/>
          <a:ext cx="0" cy="0"/>
          <a:chOff x="0" y="0"/>
          <a:chExt cx="0" cy="0"/>
        </a:xfrm>
      </p:grpSpPr>
      <p:sp>
        <p:nvSpPr>
          <p:cNvPr id="6" name="Date Placeholder 3"/>
          <p:cNvSpPr>
            <a:spLocks noGrp="1"/>
          </p:cNvSpPr>
          <p:nvPr>
            <p:ph type="dt" sz="half" idx="13"/>
          </p:nvPr>
        </p:nvSpPr>
        <p:spPr>
          <a:xfrm>
            <a:off x="1078028"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45440BC-9B28-4ACE-B7B8-D3C83187B980}" type="datetimeFigureOut">
              <a:rPr lang="fi-FI" smtClean="0"/>
              <a:pPr/>
              <a:t>7.5.2020</a:t>
            </a:fld>
            <a:endParaRPr lang="fi-FI" dirty="0"/>
          </a:p>
        </p:txBody>
      </p:sp>
      <p:sp>
        <p:nvSpPr>
          <p:cNvPr id="7" name="Footer Placeholder 4"/>
          <p:cNvSpPr>
            <a:spLocks noGrp="1"/>
          </p:cNvSpPr>
          <p:nvPr>
            <p:ph type="ftr" sz="quarter" idx="14"/>
          </p:nvPr>
        </p:nvSpPr>
        <p:spPr>
          <a:xfrm>
            <a:off x="4038600" y="6356350"/>
            <a:ext cx="41148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endParaRPr lang="fi-FI" dirty="0"/>
          </a:p>
        </p:txBody>
      </p:sp>
      <p:sp>
        <p:nvSpPr>
          <p:cNvPr id="8" name="Slide Number Placeholder 5"/>
          <p:cNvSpPr>
            <a:spLocks noGrp="1"/>
          </p:cNvSpPr>
          <p:nvPr>
            <p:ph type="sldNum" sz="quarter" idx="15"/>
          </p:nvPr>
        </p:nvSpPr>
        <p:spPr>
          <a:xfrm>
            <a:off x="8353129" y="6356350"/>
            <a:ext cx="1464501"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
        <p:nvSpPr>
          <p:cNvPr id="12" name="Title 3"/>
          <p:cNvSpPr>
            <a:spLocks noGrp="1"/>
          </p:cNvSpPr>
          <p:nvPr>
            <p:ph type="title"/>
          </p:nvPr>
        </p:nvSpPr>
        <p:spPr>
          <a:xfrm>
            <a:off x="1078028" y="438150"/>
            <a:ext cx="10145029" cy="1252538"/>
          </a:xfrm>
        </p:spPr>
        <p:txBody>
          <a:bodyPr anchor="b" anchorCtr="0"/>
          <a:lstStyle/>
          <a:p>
            <a:r>
              <a:rPr lang="en-US" smtClean="0"/>
              <a:t>Click to edit Master title style</a:t>
            </a:r>
            <a:endParaRPr lang="fi-FI" dirty="0"/>
          </a:p>
        </p:txBody>
      </p:sp>
    </p:spTree>
    <p:extLst>
      <p:ext uri="{BB962C8B-B14F-4D97-AF65-F5344CB8AC3E}">
        <p14:creationId xmlns:p14="http://schemas.microsoft.com/office/powerpoint/2010/main" val="5120469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12"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7.5.2020</a:t>
            </a:fld>
            <a:endParaRPr lang="fi-FI" dirty="0"/>
          </a:p>
        </p:txBody>
      </p:sp>
      <p:sp>
        <p:nvSpPr>
          <p:cNvPr id="13"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4"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4932000" cy="40698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17"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6291057" y="1825625"/>
            <a:ext cx="4932000" cy="40698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20" name="Title 3"/>
          <p:cNvSpPr>
            <a:spLocks noGrp="1"/>
          </p:cNvSpPr>
          <p:nvPr>
            <p:ph type="title"/>
          </p:nvPr>
        </p:nvSpPr>
        <p:spPr>
          <a:xfrm>
            <a:off x="1078028" y="438150"/>
            <a:ext cx="10145029" cy="1252538"/>
          </a:xfrm>
        </p:spPr>
        <p:txBody>
          <a:bodyPr anchor="b" anchorCtr="0"/>
          <a:lstStyle/>
          <a:p>
            <a:r>
              <a:rPr lang="en-US" smtClean="0"/>
              <a:t>Click to edit Master title style</a:t>
            </a:r>
            <a:endParaRPr lang="fi-FI" dirty="0"/>
          </a:p>
        </p:txBody>
      </p:sp>
    </p:spTree>
    <p:extLst>
      <p:ext uri="{BB962C8B-B14F-4D97-AF65-F5344CB8AC3E}">
        <p14:creationId xmlns:p14="http://schemas.microsoft.com/office/powerpoint/2010/main" val="33657582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valkoine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9" name="Title 3"/>
          <p:cNvSpPr>
            <a:spLocks noGrp="1"/>
          </p:cNvSpPr>
          <p:nvPr>
            <p:ph type="title"/>
          </p:nvPr>
        </p:nvSpPr>
        <p:spPr>
          <a:xfrm>
            <a:off x="1078028" y="438150"/>
            <a:ext cx="10145029" cy="1252538"/>
          </a:xfrm>
        </p:spPr>
        <p:txBody>
          <a:bodyPr anchor="b" anchorCtr="0"/>
          <a:lstStyle/>
          <a:p>
            <a:r>
              <a:rPr lang="en-US" smtClean="0"/>
              <a:t>Click to edit Master title style</a:t>
            </a:r>
            <a:endParaRPr lang="fi-FI" dirty="0"/>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7.5.2020</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13528380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4" name="Footer Placeholder 3"/>
          <p:cNvSpPr>
            <a:spLocks noGrp="1"/>
          </p:cNvSpPr>
          <p:nvPr>
            <p:ph type="ftr" sz="quarter" idx="11"/>
          </p:nvPr>
        </p:nvSpPr>
        <p:spPr/>
        <p:txBody>
          <a:bodyPr/>
          <a:lstStyle>
            <a:lvl1pPr>
              <a:defRPr sz="1050"/>
            </a:lvl1pPr>
          </a:lstStyle>
          <a:p>
            <a:endParaRPr lang="fi-FI"/>
          </a:p>
        </p:txBody>
      </p:sp>
      <p:sp>
        <p:nvSpPr>
          <p:cNvPr id="5"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6"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7.5.2020</a:t>
            </a:fld>
            <a:endParaRPr lang="fi-FI" dirty="0"/>
          </a:p>
        </p:txBody>
      </p:sp>
    </p:spTree>
    <p:extLst>
      <p:ext uri="{BB962C8B-B14F-4D97-AF65-F5344CB8AC3E}">
        <p14:creationId xmlns:p14="http://schemas.microsoft.com/office/powerpoint/2010/main" val="3493225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ingres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800999-EDA5-4B6B-8344-7EB1B35BAA9F}"/>
              </a:ext>
            </a:extLst>
          </p:cNvPr>
          <p:cNvSpPr>
            <a:spLocks noGrp="1"/>
          </p:cNvSpPr>
          <p:nvPr>
            <p:ph type="title"/>
          </p:nvPr>
        </p:nvSpPr>
        <p:spPr>
          <a:xfrm>
            <a:off x="547200" y="1673225"/>
            <a:ext cx="4780800" cy="3511550"/>
          </a:xfrm>
        </p:spPr>
        <p:txBody>
          <a:bodyPr>
            <a:normAutofit/>
          </a:bodyPr>
          <a:lstStyle>
            <a:lvl1pPr>
              <a:defRPr sz="5000" b="1"/>
            </a:lvl1pPr>
          </a:lstStyle>
          <a:p>
            <a:r>
              <a:rPr lang="en-US" smtClean="0"/>
              <a:t>Click to edit Master title style</a:t>
            </a:r>
            <a:endParaRPr lang="fi-FI" dirty="0"/>
          </a:p>
        </p:txBody>
      </p:sp>
      <p:sp>
        <p:nvSpPr>
          <p:cNvPr id="6"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7272000" y="1227388"/>
            <a:ext cx="4534256" cy="4403224"/>
          </a:xfrm>
        </p:spPr>
        <p:txBody>
          <a:bodyPr anchor="ctr" anchorCtr="0">
            <a:normAutofit/>
          </a:bodyPr>
          <a:lstStyle>
            <a:lvl1pPr marL="0" indent="0">
              <a:buNone/>
              <a:defRPr sz="2400" b="1"/>
            </a:lvl1pPr>
          </a:lstStyle>
          <a:p>
            <a:pPr lvl="0"/>
            <a:r>
              <a:rPr lang="en-US" smtClean="0"/>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7464" y="2075205"/>
            <a:ext cx="1757071" cy="270758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8" name="Footer Placeholder 3"/>
          <p:cNvSpPr>
            <a:spLocks noGrp="1"/>
          </p:cNvSpPr>
          <p:nvPr>
            <p:ph type="ftr" sz="quarter" idx="11"/>
          </p:nvPr>
        </p:nvSpPr>
        <p:spPr>
          <a:xfrm>
            <a:off x="4038600" y="6356350"/>
            <a:ext cx="4114800" cy="365125"/>
          </a:xfrm>
        </p:spPr>
        <p:txBody>
          <a:bodyPr/>
          <a:lstStyle>
            <a:lvl1pPr>
              <a:defRPr sz="1050"/>
            </a:lvl1pPr>
          </a:lstStyle>
          <a:p>
            <a:endParaRPr lang="fi-FI"/>
          </a:p>
        </p:txBody>
      </p:sp>
      <p:sp>
        <p:nvSpPr>
          <p:cNvPr id="9"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7.5.2020</a:t>
            </a:fld>
            <a:endParaRPr lang="fi-FI" dirty="0"/>
          </a:p>
        </p:txBody>
      </p:sp>
    </p:spTree>
    <p:extLst>
      <p:ext uri="{BB962C8B-B14F-4D97-AF65-F5344CB8AC3E}">
        <p14:creationId xmlns:p14="http://schemas.microsoft.com/office/powerpoint/2010/main" val="26335771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440BC-9B28-4ACE-B7B8-D3C83187B980}" type="datetimeFigureOut">
              <a:rPr lang="fi-FI" smtClean="0"/>
              <a:t>7.5.2020</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2F644-756C-4530-A69F-A71AB7A98F48}" type="slidenum">
              <a:rPr lang="fi-FI" smtClean="0"/>
              <a:t>‹#›</a:t>
            </a:fld>
            <a:endParaRPr lang="fi-FI"/>
          </a:p>
        </p:txBody>
      </p:sp>
    </p:spTree>
    <p:extLst>
      <p:ext uri="{BB962C8B-B14F-4D97-AF65-F5344CB8AC3E}">
        <p14:creationId xmlns:p14="http://schemas.microsoft.com/office/powerpoint/2010/main" val="315667327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79" r:id="rId7"/>
    <p:sldLayoutId id="2147483673" r:id="rId8"/>
    <p:sldLayoutId id="2147483666" r:id="rId9"/>
    <p:sldLayoutId id="2147483667" r:id="rId10"/>
    <p:sldLayoutId id="2147483668" r:id="rId11"/>
    <p:sldLayoutId id="2147483669" r:id="rId12"/>
    <p:sldLayoutId id="2147483670" r:id="rId13"/>
    <p:sldLayoutId id="2147483671" r:id="rId14"/>
    <p:sldLayoutId id="2147483672" r:id="rId15"/>
    <p:sldLayoutId id="2147483680" r:id="rId16"/>
    <p:sldLayoutId id="2147483682" r:id="rId17"/>
    <p:sldLayoutId id="2147483681" r:id="rId18"/>
    <p:sldLayoutId id="2147483674" r:id="rId19"/>
    <p:sldLayoutId id="2147483675" r:id="rId20"/>
    <p:sldLayoutId id="2147483676" r:id="rId21"/>
    <p:sldLayoutId id="2147483677" r:id="rId22"/>
    <p:sldLayoutId id="2147483678" r:id="rId23"/>
    <p:sldLayoutId id="2147483683" r:id="rId24"/>
    <p:sldLayoutId id="2147483684" r:id="rId25"/>
    <p:sldLayoutId id="2147483685" r:id="rId26"/>
    <p:sldLayoutId id="2147483686" r:id="rId2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jpeg"/><Relationship Id="rId4" Type="http://schemas.openxmlformats.org/officeDocument/2006/relationships/diagramLayout" Target="../diagrams/layout1.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018" y="803268"/>
            <a:ext cx="10440000" cy="1859361"/>
          </a:xfrm>
        </p:spPr>
        <p:txBody>
          <a:bodyPr>
            <a:normAutofit fontScale="90000"/>
          </a:bodyPr>
          <a:lstStyle/>
          <a:p>
            <a:r>
              <a:rPr lang="fi-FI" sz="6000" dirty="0" smtClean="0"/>
              <a:t/>
            </a:r>
            <a:br>
              <a:rPr lang="fi-FI" sz="6000" dirty="0" smtClean="0"/>
            </a:br>
            <a:r>
              <a:rPr lang="fi-FI" sz="6000" dirty="0" smtClean="0"/>
              <a:t/>
            </a:r>
            <a:br>
              <a:rPr lang="fi-FI" sz="6000" dirty="0" smtClean="0"/>
            </a:br>
            <a:r>
              <a:rPr lang="fi-FI" sz="6000" dirty="0"/>
              <a:t/>
            </a:r>
            <a:br>
              <a:rPr lang="fi-FI" sz="6000" dirty="0"/>
            </a:br>
            <a:r>
              <a:rPr lang="fi-FI" sz="6000" dirty="0" smtClean="0"/>
              <a:t/>
            </a:r>
            <a:br>
              <a:rPr lang="fi-FI" sz="6000" dirty="0" smtClean="0"/>
            </a:br>
            <a:r>
              <a:rPr lang="fi-FI" sz="6000" dirty="0"/>
              <a:t/>
            </a:r>
            <a:br>
              <a:rPr lang="fi-FI" sz="6000" dirty="0"/>
            </a:br>
            <a:r>
              <a:rPr lang="fi-FI" sz="6000" dirty="0" smtClean="0"/>
              <a:t/>
            </a:r>
            <a:br>
              <a:rPr lang="fi-FI" sz="6000" dirty="0" smtClean="0"/>
            </a:br>
            <a:r>
              <a:rPr lang="fi-FI" sz="6000" dirty="0"/>
              <a:t/>
            </a:r>
            <a:br>
              <a:rPr lang="fi-FI" sz="6000" dirty="0"/>
            </a:br>
            <a:r>
              <a:rPr lang="fi-FI" sz="6000" dirty="0" smtClean="0"/>
              <a:t>Katsaus </a:t>
            </a:r>
            <a:r>
              <a:rPr lang="fi-FI" sz="6000" dirty="0"/>
              <a:t>tulevaisuuden </a:t>
            </a:r>
            <a:r>
              <a:rPr lang="fi-FI" sz="6000" dirty="0" smtClean="0"/>
              <a:t>työelämään </a:t>
            </a:r>
            <a:endParaRPr lang="fi-FI" sz="5300" dirty="0"/>
          </a:p>
        </p:txBody>
      </p:sp>
      <p:sp>
        <p:nvSpPr>
          <p:cNvPr id="6" name="Subtitle 5"/>
          <p:cNvSpPr>
            <a:spLocks noGrp="1"/>
          </p:cNvSpPr>
          <p:nvPr>
            <p:ph type="subTitle" idx="1"/>
          </p:nvPr>
        </p:nvSpPr>
        <p:spPr>
          <a:xfrm>
            <a:off x="868018" y="3367031"/>
            <a:ext cx="7478692" cy="674339"/>
          </a:xfrm>
        </p:spPr>
        <p:txBody>
          <a:bodyPr/>
          <a:lstStyle/>
          <a:p>
            <a:r>
              <a:rPr lang="fi-FI" dirty="0"/>
              <a:t>Tulevaisuuden työperäiset terveysriskit ja ammattitaudit - Yleisöluento 27.5.</a:t>
            </a:r>
          </a:p>
        </p:txBody>
      </p:sp>
      <p:sp>
        <p:nvSpPr>
          <p:cNvPr id="7" name="Text Placeholder 6"/>
          <p:cNvSpPr>
            <a:spLocks noGrp="1"/>
          </p:cNvSpPr>
          <p:nvPr>
            <p:ph type="body" sz="quarter" idx="12"/>
          </p:nvPr>
        </p:nvSpPr>
        <p:spPr/>
        <p:txBody>
          <a:bodyPr/>
          <a:lstStyle/>
          <a:p>
            <a:r>
              <a:rPr lang="fi-FI" dirty="0" smtClean="0"/>
              <a:t>Johtaja Juha Kaskinen, Tulevaisuuden tutkimuskeskus, Turun yliopisto </a:t>
            </a:r>
            <a:endParaRPr lang="fi-FI" dirty="0"/>
          </a:p>
        </p:txBody>
      </p:sp>
    </p:spTree>
    <p:extLst>
      <p:ext uri="{BB962C8B-B14F-4D97-AF65-F5344CB8AC3E}">
        <p14:creationId xmlns:p14="http://schemas.microsoft.com/office/powerpoint/2010/main" val="2445507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8028" y="1684309"/>
            <a:ext cx="10145029" cy="4069849"/>
          </a:xfrm>
        </p:spPr>
        <p:txBody>
          <a:bodyPr>
            <a:noAutofit/>
          </a:bodyPr>
          <a:lstStyle/>
          <a:p>
            <a:r>
              <a:rPr lang="fi-FI" sz="2000" dirty="0" smtClean="0"/>
              <a:t>Biotalous: </a:t>
            </a:r>
            <a:r>
              <a:rPr lang="fi-FI" sz="2000" dirty="0"/>
              <a:t>Biotalous on tuotannollisen toiminnan uusi aalto, joka toimii pelkästään uusiutuvien resurssien </a:t>
            </a:r>
            <a:r>
              <a:rPr lang="fi-FI" sz="2000" dirty="0" smtClean="0"/>
              <a:t>avulla (uusiutuvien </a:t>
            </a:r>
            <a:r>
              <a:rPr lang="fi-FI" sz="2000" dirty="0"/>
              <a:t>biopohjaisten luonnonvarojen ja ympäristöä säästävän puhtaan teknologian käyttö sekä materiaalien tehokas </a:t>
            </a:r>
            <a:r>
              <a:rPr lang="fi-FI" sz="2000" dirty="0" smtClean="0"/>
              <a:t>kierrätys). (Suomen biotalousstrategia 2014)</a:t>
            </a:r>
            <a:endParaRPr lang="fi-FI" sz="2000" dirty="0"/>
          </a:p>
          <a:p>
            <a:r>
              <a:rPr lang="fi-FI" sz="2000" dirty="0" smtClean="0"/>
              <a:t>Kiertotalous</a:t>
            </a:r>
            <a:r>
              <a:rPr lang="fi-FI" sz="2000" dirty="0"/>
              <a:t>: </a:t>
            </a:r>
            <a:r>
              <a:rPr lang="fi-FI" sz="2000" dirty="0" smtClean="0"/>
              <a:t>Resurssit </a:t>
            </a:r>
            <a:r>
              <a:rPr lang="fi-FI" sz="2000" dirty="0"/>
              <a:t>säilytetään taloudessa silloinkin, kun tuote on saavuttanut käyttöikänsä lopun. Tavoitteena on </a:t>
            </a:r>
            <a:r>
              <a:rPr lang="fi-FI" sz="2000" dirty="0" smtClean="0"/>
              <a:t>suunnitella </a:t>
            </a:r>
            <a:r>
              <a:rPr lang="fi-FI" sz="2000" dirty="0"/>
              <a:t>ja valmistaa tuotteet siten, että ne pysyvät käytössä ja kierrossa mahdollisimman pitkään. </a:t>
            </a:r>
            <a:r>
              <a:rPr lang="fi-FI" sz="2000" dirty="0" smtClean="0"/>
              <a:t>Kierrätyksessä puolestaan etsitään </a:t>
            </a:r>
            <a:r>
              <a:rPr lang="fi-FI" sz="2000" dirty="0"/>
              <a:t>käyttötarkoituksia jo syntyneelle jätteelle. </a:t>
            </a:r>
            <a:r>
              <a:rPr lang="fi-FI" sz="2000" dirty="0" smtClean="0"/>
              <a:t>Siirtyminen </a:t>
            </a:r>
            <a:r>
              <a:rPr lang="fi-FI" sz="2000" dirty="0"/>
              <a:t>kiertotalouteen edellyttää muutoksia koko arvoketjussa aina tuotteen suunnittelusta uusiin liiketoiminta- ja markkinointimalleihin sekä </a:t>
            </a:r>
            <a:r>
              <a:rPr lang="fi-FI" sz="2000" dirty="0" smtClean="0"/>
              <a:t>kulutuskäyttäytymiseen. Kiertotalous on monialainen </a:t>
            </a:r>
            <a:r>
              <a:rPr lang="fi-FI" sz="2000" dirty="0"/>
              <a:t>ja mittava muutos toimintatavoissa</a:t>
            </a:r>
            <a:r>
              <a:rPr lang="fi-FI" sz="2000" dirty="0" smtClean="0"/>
              <a:t>. (Ympäristöministeriö)</a:t>
            </a:r>
          </a:p>
          <a:p>
            <a:r>
              <a:rPr lang="fi-FI" sz="2000" dirty="0" smtClean="0"/>
              <a:t>Jakamistalous:</a:t>
            </a:r>
            <a:r>
              <a:rPr lang="fi-FI" sz="2000" dirty="0"/>
              <a:t> yksityishenkilöt jakavat hyödykkeitä ja palveluita joko ilmaiseksi tai pientä maksua </a:t>
            </a:r>
            <a:r>
              <a:rPr lang="fi-FI" sz="2000" dirty="0" smtClean="0"/>
              <a:t>vastaan; uusi taloudellinen </a:t>
            </a:r>
            <a:r>
              <a:rPr lang="fi-FI" sz="2000" dirty="0"/>
              <a:t>ajattelutapaa, jossa mahdollisuus käyttää tavaroita, palveluita ja muita hyödykkeitä on tärkeämpää kuin niiden </a:t>
            </a:r>
            <a:r>
              <a:rPr lang="fi-FI" sz="2000" dirty="0" smtClean="0"/>
              <a:t>omistaminen (Verohallinto; SITRA) </a:t>
            </a:r>
          </a:p>
          <a:p>
            <a:endParaRPr lang="fi-FI" sz="2000" dirty="0" smtClean="0"/>
          </a:p>
          <a:p>
            <a:endParaRPr lang="fi-FI" sz="2000" dirty="0"/>
          </a:p>
        </p:txBody>
      </p:sp>
      <p:sp>
        <p:nvSpPr>
          <p:cNvPr id="3" name="Title 2"/>
          <p:cNvSpPr>
            <a:spLocks noGrp="1"/>
          </p:cNvSpPr>
          <p:nvPr>
            <p:ph type="title"/>
          </p:nvPr>
        </p:nvSpPr>
        <p:spPr>
          <a:xfrm>
            <a:off x="1078028" y="438150"/>
            <a:ext cx="10145029" cy="825385"/>
          </a:xfrm>
        </p:spPr>
        <p:txBody>
          <a:bodyPr/>
          <a:lstStyle/>
          <a:p>
            <a:r>
              <a:rPr lang="fi-FI" dirty="0" smtClean="0"/>
              <a:t>Uusia talouksia</a:t>
            </a:r>
            <a:endParaRPr lang="fi-FI" dirty="0"/>
          </a:p>
        </p:txBody>
      </p:sp>
    </p:spTree>
    <p:extLst>
      <p:ext uri="{BB962C8B-B14F-4D97-AF65-F5344CB8AC3E}">
        <p14:creationId xmlns:p14="http://schemas.microsoft.com/office/powerpoint/2010/main" val="125810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fi-FI" dirty="0" smtClean="0"/>
              <a:t>5 G laitteet ja verkot</a:t>
            </a:r>
          </a:p>
          <a:p>
            <a:r>
              <a:rPr lang="fi-FI" dirty="0" smtClean="0"/>
              <a:t>Lisätty ja virtuaalinen todellisuus</a:t>
            </a:r>
            <a:endParaRPr lang="fi-FI" dirty="0"/>
          </a:p>
          <a:p>
            <a:r>
              <a:rPr lang="fi-FI" dirty="0" smtClean="0"/>
              <a:t>3D ja 4D printtaus</a:t>
            </a:r>
            <a:endParaRPr lang="fi-FI" dirty="0"/>
          </a:p>
          <a:p>
            <a:r>
              <a:rPr lang="fi-FI" dirty="0" err="1"/>
              <a:t>Holografinen</a:t>
            </a:r>
            <a:r>
              <a:rPr lang="fi-FI" dirty="0"/>
              <a:t> ja virtuaalinen tiedonsyöttö</a:t>
            </a:r>
          </a:p>
          <a:p>
            <a:r>
              <a:rPr lang="fi-FI" dirty="0" err="1" smtClean="0"/>
              <a:t>Robotisaatio</a:t>
            </a:r>
            <a:r>
              <a:rPr lang="fi-FI" dirty="0" smtClean="0"/>
              <a:t> </a:t>
            </a:r>
            <a:r>
              <a:rPr lang="fi-FI" dirty="0"/>
              <a:t>(apulaiset ja tekijät)</a:t>
            </a:r>
          </a:p>
          <a:p>
            <a:r>
              <a:rPr lang="fi-FI" dirty="0" smtClean="0"/>
              <a:t>Sensorit (esim. biometriset tatuoinnit)</a:t>
            </a:r>
            <a:endParaRPr lang="fi-FI" dirty="0"/>
          </a:p>
          <a:p>
            <a:r>
              <a:rPr lang="fi-FI" dirty="0"/>
              <a:t>Reaalisaikainen diagnostiikka, reaaliaikeinen </a:t>
            </a:r>
            <a:r>
              <a:rPr lang="fi-FI" dirty="0" smtClean="0"/>
              <a:t>tiedonsaanti</a:t>
            </a:r>
          </a:p>
          <a:p>
            <a:r>
              <a:rPr lang="fi-FI" dirty="0" smtClean="0"/>
              <a:t>Oppivat koneet ja ”</a:t>
            </a:r>
            <a:r>
              <a:rPr lang="fi-FI" dirty="0" err="1" smtClean="0"/>
              <a:t>extreme</a:t>
            </a:r>
            <a:r>
              <a:rPr lang="fi-FI" dirty="0" smtClean="0"/>
              <a:t> data”</a:t>
            </a:r>
            <a:endParaRPr lang="fi-FI" dirty="0"/>
          </a:p>
          <a:p>
            <a:r>
              <a:rPr lang="fi-FI" dirty="0" smtClean="0"/>
              <a:t>Valvonta ja kontrolli</a:t>
            </a:r>
          </a:p>
          <a:p>
            <a:endParaRPr lang="fi-FI" dirty="0"/>
          </a:p>
          <a:p>
            <a:endParaRPr lang="fi-FI" dirty="0"/>
          </a:p>
        </p:txBody>
      </p:sp>
      <p:sp>
        <p:nvSpPr>
          <p:cNvPr id="3" name="Title 2"/>
          <p:cNvSpPr>
            <a:spLocks noGrp="1"/>
          </p:cNvSpPr>
          <p:nvPr>
            <p:ph type="title"/>
          </p:nvPr>
        </p:nvSpPr>
        <p:spPr>
          <a:xfrm>
            <a:off x="1078027" y="133003"/>
            <a:ext cx="10145029" cy="1396539"/>
          </a:xfrm>
        </p:spPr>
        <p:txBody>
          <a:bodyPr>
            <a:normAutofit/>
          </a:bodyPr>
          <a:lstStyle/>
          <a:p>
            <a:r>
              <a:rPr lang="fi-FI" dirty="0"/>
              <a:t>ICT, </a:t>
            </a:r>
            <a:r>
              <a:rPr lang="fi-FI" dirty="0" err="1"/>
              <a:t>digitalisaatio</a:t>
            </a:r>
            <a:r>
              <a:rPr lang="fi-FI" dirty="0"/>
              <a:t>, </a:t>
            </a:r>
            <a:r>
              <a:rPr lang="fi-FI" dirty="0" err="1"/>
              <a:t>automatisaatio</a:t>
            </a:r>
            <a:r>
              <a:rPr lang="fi-FI" dirty="0"/>
              <a:t>, </a:t>
            </a:r>
            <a:r>
              <a:rPr lang="fi-FI" dirty="0" err="1"/>
              <a:t>robotisaatio</a:t>
            </a:r>
            <a:r>
              <a:rPr lang="fi-FI" dirty="0"/>
              <a:t>, </a:t>
            </a:r>
            <a:r>
              <a:rPr lang="fi-FI" dirty="0" smtClean="0"/>
              <a:t>koneoppiminen </a:t>
            </a:r>
            <a:endParaRPr lang="fi-FI" dirty="0"/>
          </a:p>
        </p:txBody>
      </p:sp>
    </p:spTree>
    <p:extLst>
      <p:ext uri="{BB962C8B-B14F-4D97-AF65-F5344CB8AC3E}">
        <p14:creationId xmlns:p14="http://schemas.microsoft.com/office/powerpoint/2010/main" val="1973127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8028" y="1825625"/>
            <a:ext cx="10145029" cy="4043160"/>
          </a:xfrm>
        </p:spPr>
        <p:txBody>
          <a:bodyPr/>
          <a:lstStyle/>
          <a:p>
            <a:r>
              <a:rPr lang="fi-FI" dirty="0" smtClean="0"/>
              <a:t>Paremmat tietojärjestelmät ja niiden yhteensopivuus</a:t>
            </a:r>
          </a:p>
          <a:p>
            <a:r>
              <a:rPr lang="fi-FI" dirty="0" smtClean="0"/>
              <a:t>Massatiedon analysointi  suunnittelussa, päätöksenteossa ja ennakoinnissa (algoritmit)</a:t>
            </a:r>
          </a:p>
          <a:p>
            <a:r>
              <a:rPr lang="fi-FI" dirty="0" smtClean="0"/>
              <a:t>Etäpalvelut </a:t>
            </a:r>
          </a:p>
          <a:p>
            <a:r>
              <a:rPr lang="fi-FI" dirty="0" smtClean="0"/>
              <a:t>Taloudelliset säästöt: ihmistyön korvaaminen työn osa-alueilla, palveluiden nopeuttaminen, ajansäästö, ennaltaehkäisy</a:t>
            </a:r>
          </a:p>
          <a:p>
            <a:r>
              <a:rPr lang="fi-FI" dirty="0" smtClean="0"/>
              <a:t>Ensivaiheessa rutiinitöiden automaatio</a:t>
            </a:r>
          </a:p>
          <a:p>
            <a:endParaRPr lang="fi-FI" dirty="0" smtClean="0"/>
          </a:p>
          <a:p>
            <a:pPr marL="0" indent="0">
              <a:buNone/>
            </a:pPr>
            <a:endParaRPr lang="fi-FI" dirty="0" smtClean="0"/>
          </a:p>
          <a:p>
            <a:endParaRPr lang="fi-FI" dirty="0" smtClean="0"/>
          </a:p>
          <a:p>
            <a:endParaRPr lang="fi-FI" dirty="0" smtClean="0"/>
          </a:p>
          <a:p>
            <a:endParaRPr lang="fi-FI" dirty="0" smtClean="0"/>
          </a:p>
          <a:p>
            <a:endParaRPr lang="fi-FI" dirty="0" smtClean="0"/>
          </a:p>
          <a:p>
            <a:endParaRPr lang="fi-FI" dirty="0"/>
          </a:p>
        </p:txBody>
      </p:sp>
      <p:sp>
        <p:nvSpPr>
          <p:cNvPr id="3" name="Title 2"/>
          <p:cNvSpPr>
            <a:spLocks noGrp="1"/>
          </p:cNvSpPr>
          <p:nvPr>
            <p:ph type="title"/>
          </p:nvPr>
        </p:nvSpPr>
        <p:spPr/>
        <p:txBody>
          <a:bodyPr/>
          <a:lstStyle/>
          <a:p>
            <a:r>
              <a:rPr lang="fi-FI" dirty="0" smtClean="0"/>
              <a:t>Mitä ICT:ltä odotetaan?</a:t>
            </a:r>
            <a:br>
              <a:rPr lang="fi-FI" dirty="0" smtClean="0"/>
            </a:br>
            <a:endParaRPr lang="fi-FI" dirty="0"/>
          </a:p>
        </p:txBody>
      </p:sp>
    </p:spTree>
    <p:extLst>
      <p:ext uri="{BB962C8B-B14F-4D97-AF65-F5344CB8AC3E}">
        <p14:creationId xmlns:p14="http://schemas.microsoft.com/office/powerpoint/2010/main" val="633455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8844" y="399011"/>
            <a:ext cx="9750829" cy="6414365"/>
          </a:xfrm>
          <a:prstGeom prst="rect">
            <a:avLst/>
          </a:prstGeom>
        </p:spPr>
      </p:pic>
      <p:sp>
        <p:nvSpPr>
          <p:cNvPr id="5" name="Rectangle 4"/>
          <p:cNvSpPr/>
          <p:nvPr/>
        </p:nvSpPr>
        <p:spPr>
          <a:xfrm>
            <a:off x="4027209" y="5762873"/>
            <a:ext cx="4302781" cy="184666"/>
          </a:xfrm>
          <a:prstGeom prst="rect">
            <a:avLst/>
          </a:prstGeom>
        </p:spPr>
        <p:txBody>
          <a:bodyPr wrap="none">
            <a:spAutoFit/>
          </a:bodyPr>
          <a:lstStyle/>
          <a:p>
            <a:r>
              <a:rPr lang="fi-FI" sz="600" dirty="0" err="1">
                <a:solidFill>
                  <a:srgbClr val="2A174E"/>
                </a:solidFill>
              </a:rPr>
              <a:t>Source</a:t>
            </a:r>
            <a:r>
              <a:rPr lang="fi-FI" sz="600" dirty="0">
                <a:solidFill>
                  <a:srgbClr val="2A174E"/>
                </a:solidFill>
              </a:rPr>
              <a:t>: https://tapahtumat.tekes.fi/uploads/184261139/01_Bioeconomy_Presentantion_Slides_Pekka_AAMU_-4560.pdf</a:t>
            </a:r>
            <a:endParaRPr lang="fi-FI" sz="600" dirty="0"/>
          </a:p>
        </p:txBody>
      </p:sp>
    </p:spTree>
    <p:extLst>
      <p:ext uri="{BB962C8B-B14F-4D97-AF65-F5344CB8AC3E}">
        <p14:creationId xmlns:p14="http://schemas.microsoft.com/office/powerpoint/2010/main" val="1893816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8028" y="2016818"/>
            <a:ext cx="10145029" cy="4583487"/>
          </a:xfrm>
        </p:spPr>
        <p:txBody>
          <a:bodyPr>
            <a:normAutofit/>
          </a:bodyPr>
          <a:lstStyle/>
          <a:p>
            <a:r>
              <a:rPr lang="fi-FI" sz="2400" dirty="0"/>
              <a:t>Ympäristömuutos ja resurssien </a:t>
            </a:r>
            <a:r>
              <a:rPr lang="fi-FI" sz="2400" dirty="0" smtClean="0"/>
              <a:t>niukkeneminen,</a:t>
            </a:r>
          </a:p>
          <a:p>
            <a:r>
              <a:rPr lang="fi-FI" sz="2400" dirty="0"/>
              <a:t>I</a:t>
            </a:r>
            <a:r>
              <a:rPr lang="fi-FI" sz="2400" dirty="0" smtClean="0"/>
              <a:t>lmastonmuutos</a:t>
            </a:r>
            <a:r>
              <a:rPr lang="fi-FI" sz="2400" dirty="0"/>
              <a:t>: </a:t>
            </a:r>
            <a:r>
              <a:rPr lang="fi-FI" sz="2400" dirty="0" smtClean="0"/>
              <a:t>sään </a:t>
            </a:r>
            <a:r>
              <a:rPr lang="fi-FI" sz="2400" dirty="0"/>
              <a:t>ääri-ilmiöt</a:t>
            </a:r>
            <a:r>
              <a:rPr lang="fi-FI" sz="2400" dirty="0" smtClean="0"/>
              <a:t>, meriveden </a:t>
            </a:r>
            <a:r>
              <a:rPr lang="fi-FI" sz="2400" dirty="0" err="1" smtClean="0"/>
              <a:t>lämpeminen</a:t>
            </a:r>
            <a:r>
              <a:rPr lang="fi-FI" sz="2400" dirty="0" smtClean="0"/>
              <a:t> </a:t>
            </a:r>
            <a:r>
              <a:rPr lang="fi-FI" sz="2400" dirty="0"/>
              <a:t>merenpinnan </a:t>
            </a:r>
            <a:r>
              <a:rPr lang="fi-FI" sz="2400" dirty="0" smtClean="0"/>
              <a:t>nousu, </a:t>
            </a:r>
            <a:r>
              <a:rPr lang="fi-FI" sz="2400" dirty="0"/>
              <a:t>viljelysmaan </a:t>
            </a:r>
            <a:r>
              <a:rPr lang="fi-FI" sz="2400" dirty="0" smtClean="0"/>
              <a:t>väheneminen, tiettyjen alueiden kuumentumien elinkelvottomiksi jne.  </a:t>
            </a:r>
          </a:p>
          <a:p>
            <a:r>
              <a:rPr lang="fi-FI" sz="2400" dirty="0" err="1" smtClean="0"/>
              <a:t>Biodiversiteetin</a:t>
            </a:r>
            <a:r>
              <a:rPr lang="fi-FI" sz="2400" dirty="0" smtClean="0"/>
              <a:t> väheneminen</a:t>
            </a:r>
          </a:p>
          <a:p>
            <a:r>
              <a:rPr lang="fi-FI" sz="2400" dirty="0" smtClean="0"/>
              <a:t>Edelleen saastuminen ja ympäristön pilaantuminen, pahimmillaan myrkyttyminen (erityisesti kehittyvissä maissa)</a:t>
            </a:r>
          </a:p>
          <a:p>
            <a:r>
              <a:rPr lang="fi-FI" sz="2400" dirty="0" smtClean="0"/>
              <a:t>Moninaiset seurannaisvaikutukset: maahanmuutto, ympäristön terveysvaikutukset, sään ääri-ilmiöiden aiheuttaman onnettomuudet, ympäristöahdistus, ruuantuotanto ja ravintokysymykset, vakuuttamisen riskien kasvu jne. </a:t>
            </a:r>
          </a:p>
          <a:p>
            <a:endParaRPr lang="fi-FI" dirty="0"/>
          </a:p>
          <a:p>
            <a:endParaRPr lang="fi-FI" dirty="0"/>
          </a:p>
        </p:txBody>
      </p:sp>
      <p:sp>
        <p:nvSpPr>
          <p:cNvPr id="3" name="Title 2"/>
          <p:cNvSpPr>
            <a:spLocks noGrp="1"/>
          </p:cNvSpPr>
          <p:nvPr>
            <p:ph type="title"/>
          </p:nvPr>
        </p:nvSpPr>
        <p:spPr>
          <a:xfrm>
            <a:off x="1078028" y="438150"/>
            <a:ext cx="10145029" cy="933450"/>
          </a:xfrm>
        </p:spPr>
        <p:txBody>
          <a:bodyPr/>
          <a:lstStyle/>
          <a:p>
            <a:r>
              <a:rPr lang="fi-FI" dirty="0" smtClean="0"/>
              <a:t>Ympäristö ja ilmastonmuutos</a:t>
            </a:r>
            <a:endParaRPr lang="fi-FI" dirty="0"/>
          </a:p>
        </p:txBody>
      </p:sp>
      <p:pic>
        <p:nvPicPr>
          <p:cNvPr id="4" name="Picture 3"/>
          <p:cNvPicPr>
            <a:picLocks noChangeAspect="1"/>
          </p:cNvPicPr>
          <p:nvPr/>
        </p:nvPicPr>
        <p:blipFill>
          <a:blip r:embed="rId2"/>
          <a:stretch>
            <a:fillRect/>
          </a:stretch>
        </p:blipFill>
        <p:spPr>
          <a:xfrm>
            <a:off x="8848426" y="69500"/>
            <a:ext cx="3058534" cy="2255689"/>
          </a:xfrm>
          <a:prstGeom prst="rect">
            <a:avLst/>
          </a:prstGeom>
        </p:spPr>
      </p:pic>
    </p:spTree>
    <p:extLst>
      <p:ext uri="{BB962C8B-B14F-4D97-AF65-F5344CB8AC3E}">
        <p14:creationId xmlns:p14="http://schemas.microsoft.com/office/powerpoint/2010/main" val="38942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726" y="548681"/>
            <a:ext cx="8229600" cy="791989"/>
          </a:xfrm>
        </p:spPr>
        <p:txBody>
          <a:bodyPr/>
          <a:lstStyle/>
          <a:p>
            <a:r>
              <a:rPr lang="fi-FI" sz="3600" dirty="0"/>
              <a:t>Terveys ja ruoka</a:t>
            </a:r>
          </a:p>
        </p:txBody>
      </p:sp>
      <p:sp>
        <p:nvSpPr>
          <p:cNvPr id="3" name="Content Placeholder 2"/>
          <p:cNvSpPr>
            <a:spLocks noGrp="1"/>
          </p:cNvSpPr>
          <p:nvPr>
            <p:ph idx="1"/>
          </p:nvPr>
        </p:nvSpPr>
        <p:spPr>
          <a:xfrm>
            <a:off x="1213658" y="1811573"/>
            <a:ext cx="8990668" cy="4608934"/>
          </a:xfrm>
        </p:spPr>
        <p:txBody>
          <a:bodyPr>
            <a:normAutofit lnSpcReduction="10000"/>
          </a:bodyPr>
          <a:lstStyle/>
          <a:p>
            <a:r>
              <a:rPr lang="fi-FI" sz="2400" dirty="0" smtClean="0">
                <a:solidFill>
                  <a:schemeClr val="tx1"/>
                </a:solidFill>
              </a:rPr>
              <a:t>Ruuan tarve kasvaa väestön lisääntyessä.</a:t>
            </a:r>
          </a:p>
          <a:p>
            <a:r>
              <a:rPr lang="fi-FI" sz="2400" dirty="0" smtClean="0">
                <a:solidFill>
                  <a:schemeClr val="tx1"/>
                </a:solidFill>
              </a:rPr>
              <a:t>Terveiden </a:t>
            </a:r>
            <a:r>
              <a:rPr lang="fi-FI" sz="2400" dirty="0">
                <a:solidFill>
                  <a:schemeClr val="tx1"/>
                </a:solidFill>
              </a:rPr>
              <a:t>elintapojen ja ennaltaehkäisevien kansanterveysmenetelmien korostaminen näkyy erilaisten liikunta-, laihdutus- ym. ”terveysliikkeiden” suosion jatkuvuutena.</a:t>
            </a:r>
          </a:p>
          <a:p>
            <a:r>
              <a:rPr lang="fi-FI" sz="2400" dirty="0">
                <a:solidFill>
                  <a:schemeClr val="tx1"/>
                </a:solidFill>
              </a:rPr>
              <a:t>Ruuan kulutuksessa kasvispainotteiset ruokavaliot </a:t>
            </a:r>
            <a:r>
              <a:rPr lang="fi-FI" sz="2400" dirty="0" smtClean="0">
                <a:solidFill>
                  <a:schemeClr val="tx1"/>
                </a:solidFill>
              </a:rPr>
              <a:t>lisääntyvät </a:t>
            </a:r>
          </a:p>
          <a:p>
            <a:r>
              <a:rPr lang="fi-FI" sz="2400" dirty="0" smtClean="0">
                <a:solidFill>
                  <a:schemeClr val="tx1"/>
                </a:solidFill>
              </a:rPr>
              <a:t>Uudet proteiinilähteet</a:t>
            </a:r>
          </a:p>
          <a:p>
            <a:r>
              <a:rPr lang="fi-FI" sz="2400" dirty="0" smtClean="0">
                <a:solidFill>
                  <a:schemeClr val="tx1"/>
                </a:solidFill>
              </a:rPr>
              <a:t>Huonosti toimeentulevien ruokavalio terveyden kannalta </a:t>
            </a:r>
            <a:r>
              <a:rPr lang="fi-FI" sz="2400" dirty="0" smtClean="0">
                <a:solidFill>
                  <a:schemeClr val="tx1"/>
                </a:solidFill>
              </a:rPr>
              <a:t>epäedullisempi</a:t>
            </a:r>
            <a:r>
              <a:rPr lang="fi-FI" sz="2400" dirty="0" smtClean="0">
                <a:solidFill>
                  <a:schemeClr val="tx1"/>
                </a:solidFill>
              </a:rPr>
              <a:t> </a:t>
            </a:r>
            <a:r>
              <a:rPr lang="fi-FI" sz="2400" dirty="0" smtClean="0">
                <a:solidFill>
                  <a:schemeClr val="tx1"/>
                </a:solidFill>
              </a:rPr>
              <a:t>kuin hyvin toimeentulevien</a:t>
            </a:r>
          </a:p>
          <a:p>
            <a:r>
              <a:rPr lang="fi-FI" sz="2400" dirty="0" smtClean="0">
                <a:solidFill>
                  <a:schemeClr val="tx1"/>
                </a:solidFill>
              </a:rPr>
              <a:t>Ruoka terveyden ylläpidon välineenä</a:t>
            </a:r>
            <a:endParaRPr lang="fi-FI" sz="2400" dirty="0">
              <a:solidFill>
                <a:schemeClr val="tx1"/>
              </a:solidFill>
            </a:endParaRPr>
          </a:p>
          <a:p>
            <a:r>
              <a:rPr lang="fi-FI" sz="2400" dirty="0" smtClean="0">
                <a:solidFill>
                  <a:schemeClr val="tx1"/>
                </a:solidFill>
              </a:rPr>
              <a:t>Diabetes, syövät ja dementoivat sairaudet kuolinsyinä yhä useammin</a:t>
            </a:r>
          </a:p>
          <a:p>
            <a:endParaRPr lang="fi-FI" sz="2400" dirty="0">
              <a:solidFill>
                <a:schemeClr val="tx1"/>
              </a:solidFill>
            </a:endParaRPr>
          </a:p>
        </p:txBody>
      </p:sp>
      <p:pic>
        <p:nvPicPr>
          <p:cNvPr id="5" name="Picture 4"/>
          <p:cNvPicPr>
            <a:picLocks noChangeAspect="1"/>
          </p:cNvPicPr>
          <p:nvPr/>
        </p:nvPicPr>
        <p:blipFill>
          <a:blip r:embed="rId3"/>
          <a:stretch>
            <a:fillRect/>
          </a:stretch>
        </p:blipFill>
        <p:spPr>
          <a:xfrm>
            <a:off x="8005591" y="0"/>
            <a:ext cx="4186409" cy="2377440"/>
          </a:xfrm>
          <a:prstGeom prst="rect">
            <a:avLst/>
          </a:prstGeom>
        </p:spPr>
      </p:pic>
    </p:spTree>
    <p:extLst>
      <p:ext uri="{BB962C8B-B14F-4D97-AF65-F5344CB8AC3E}">
        <p14:creationId xmlns:p14="http://schemas.microsoft.com/office/powerpoint/2010/main" val="660926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672523"/>
            <a:ext cx="8229600" cy="1143000"/>
          </a:xfrm>
        </p:spPr>
        <p:txBody>
          <a:bodyPr/>
          <a:lstStyle/>
          <a:p>
            <a:r>
              <a:rPr lang="fi-FI" dirty="0" smtClean="0"/>
              <a:t>Kuluttajatrendejä (Hiltunen 2017)</a:t>
            </a:r>
            <a:endParaRPr lang="fi-FI" dirty="0"/>
          </a:p>
        </p:txBody>
      </p:sp>
      <p:sp>
        <p:nvSpPr>
          <p:cNvPr id="4" name="Text Placeholder 3"/>
          <p:cNvSpPr>
            <a:spLocks noGrp="1"/>
          </p:cNvSpPr>
          <p:nvPr>
            <p:ph sz="half" idx="1"/>
          </p:nvPr>
        </p:nvSpPr>
        <p:spPr>
          <a:xfrm>
            <a:off x="1814277" y="1815523"/>
            <a:ext cx="4038600" cy="3667727"/>
          </a:xfrm>
        </p:spPr>
        <p:txBody>
          <a:bodyPr>
            <a:noAutofit/>
          </a:bodyPr>
          <a:lstStyle/>
          <a:p>
            <a:r>
              <a:rPr lang="fi-FI" dirty="0" err="1" smtClean="0"/>
              <a:t>Lemmiköityminen</a:t>
            </a:r>
            <a:endParaRPr lang="fi-FI" dirty="0" smtClean="0"/>
          </a:p>
          <a:p>
            <a:r>
              <a:rPr lang="fi-FI" dirty="0" smtClean="0"/>
              <a:t>Tullaan lapseksi jälleen</a:t>
            </a:r>
            <a:endParaRPr lang="fi-FI" dirty="0"/>
          </a:p>
          <a:p>
            <a:r>
              <a:rPr lang="fi-FI" dirty="0" smtClean="0"/>
              <a:t>Ruumiin ja mielen muokkaus</a:t>
            </a:r>
          </a:p>
          <a:p>
            <a:r>
              <a:rPr lang="fi-FI" dirty="0" smtClean="0"/>
              <a:t>Erilaisuus ja ei-täydellisyys</a:t>
            </a:r>
          </a:p>
          <a:p>
            <a:r>
              <a:rPr lang="fi-FI" dirty="0" smtClean="0"/>
              <a:t>Oma hyvinvointi</a:t>
            </a:r>
          </a:p>
          <a:p>
            <a:r>
              <a:rPr lang="fi-FI" dirty="0" err="1" smtClean="0"/>
              <a:t>Somesankarit</a:t>
            </a:r>
            <a:endParaRPr lang="fi-FI" dirty="0" smtClean="0"/>
          </a:p>
          <a:p>
            <a:r>
              <a:rPr lang="fi-FI" dirty="0" smtClean="0"/>
              <a:t>Jokaiselle jotakin</a:t>
            </a:r>
          </a:p>
          <a:p>
            <a:r>
              <a:rPr lang="fi-FI" dirty="0" smtClean="0"/>
              <a:t>Uudet ja oudot yhdistelmät</a:t>
            </a:r>
          </a:p>
          <a:p>
            <a:r>
              <a:rPr lang="fi-FI" dirty="0" smtClean="0"/>
              <a:t>Digi- ja älykulutus</a:t>
            </a:r>
          </a:p>
          <a:p>
            <a:r>
              <a:rPr lang="fi-FI" dirty="0" smtClean="0"/>
              <a:t>Joukkovoima, </a:t>
            </a:r>
            <a:r>
              <a:rPr lang="fi-FI" dirty="0" err="1" smtClean="0"/>
              <a:t>joukkoistaminen</a:t>
            </a:r>
            <a:endParaRPr lang="fi-FI" dirty="0" smtClean="0"/>
          </a:p>
        </p:txBody>
      </p:sp>
      <p:sp>
        <p:nvSpPr>
          <p:cNvPr id="5" name="Content Placeholder 4"/>
          <p:cNvSpPr>
            <a:spLocks noGrp="1"/>
          </p:cNvSpPr>
          <p:nvPr>
            <p:ph sz="half" idx="2"/>
          </p:nvPr>
        </p:nvSpPr>
        <p:spPr>
          <a:xfrm>
            <a:off x="6447728" y="1959059"/>
            <a:ext cx="4038600" cy="3667727"/>
          </a:xfrm>
        </p:spPr>
        <p:txBody>
          <a:bodyPr>
            <a:normAutofit/>
          </a:bodyPr>
          <a:lstStyle/>
          <a:p>
            <a:r>
              <a:rPr lang="fi-FI" dirty="0"/>
              <a:t>Itsepalvelut</a:t>
            </a:r>
          </a:p>
          <a:p>
            <a:r>
              <a:rPr lang="fi-FI" dirty="0"/>
              <a:t>Kuluttaminen hyvän tekemisenä</a:t>
            </a:r>
          </a:p>
          <a:p>
            <a:r>
              <a:rPr lang="fi-FI" dirty="0" err="1"/>
              <a:t>Disinformointi</a:t>
            </a:r>
            <a:endParaRPr lang="fi-FI" dirty="0"/>
          </a:p>
          <a:p>
            <a:r>
              <a:rPr lang="fi-FI" dirty="0"/>
              <a:t>Helppoa, halpaa ja heti</a:t>
            </a:r>
          </a:p>
          <a:p>
            <a:r>
              <a:rPr lang="fi-FI" dirty="0"/>
              <a:t>Pelon markkinat</a:t>
            </a:r>
          </a:p>
          <a:p>
            <a:r>
              <a:rPr lang="fi-FI" dirty="0" smtClean="0"/>
              <a:t>Luksuskulutus</a:t>
            </a:r>
          </a:p>
          <a:p>
            <a:r>
              <a:rPr lang="fi-FI" dirty="0" smtClean="0"/>
              <a:t>Yksilöiden vaikutus</a:t>
            </a:r>
            <a:endParaRPr lang="fi-FI" dirty="0"/>
          </a:p>
          <a:p>
            <a:endParaRPr lang="fi-FI" dirty="0"/>
          </a:p>
          <a:p>
            <a:endParaRPr lang="fi-FI" dirty="0"/>
          </a:p>
        </p:txBody>
      </p:sp>
      <p:pic>
        <p:nvPicPr>
          <p:cNvPr id="6" name="Picture 5"/>
          <p:cNvPicPr>
            <a:picLocks noChangeAspect="1"/>
          </p:cNvPicPr>
          <p:nvPr/>
        </p:nvPicPr>
        <p:blipFill>
          <a:blip r:embed="rId2"/>
          <a:stretch>
            <a:fillRect/>
          </a:stretch>
        </p:blipFill>
        <p:spPr>
          <a:xfrm>
            <a:off x="6447728" y="5224423"/>
            <a:ext cx="4640826" cy="1398445"/>
          </a:xfrm>
          <a:prstGeom prst="rect">
            <a:avLst/>
          </a:prstGeom>
        </p:spPr>
      </p:pic>
    </p:spTree>
    <p:extLst>
      <p:ext uri="{BB962C8B-B14F-4D97-AF65-F5344CB8AC3E}">
        <p14:creationId xmlns:p14="http://schemas.microsoft.com/office/powerpoint/2010/main" val="2437435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313" y="762000"/>
            <a:ext cx="8229600" cy="794792"/>
          </a:xfrm>
        </p:spPr>
        <p:txBody>
          <a:bodyPr/>
          <a:lstStyle/>
          <a:p>
            <a:r>
              <a:rPr lang="fi-FI" sz="3600" dirty="0"/>
              <a:t>Arvot ja etiikka</a:t>
            </a:r>
          </a:p>
        </p:txBody>
      </p:sp>
      <p:sp>
        <p:nvSpPr>
          <p:cNvPr id="3" name="Content Placeholder 2"/>
          <p:cNvSpPr>
            <a:spLocks noGrp="1"/>
          </p:cNvSpPr>
          <p:nvPr>
            <p:ph idx="1"/>
          </p:nvPr>
        </p:nvSpPr>
        <p:spPr>
          <a:xfrm>
            <a:off x="1188719" y="1772816"/>
            <a:ext cx="9526385" cy="4536504"/>
          </a:xfrm>
        </p:spPr>
        <p:txBody>
          <a:bodyPr>
            <a:normAutofit/>
          </a:bodyPr>
          <a:lstStyle/>
          <a:p>
            <a:r>
              <a:rPr lang="fi-FI" sz="2400" dirty="0" smtClean="0"/>
              <a:t>Taloudellisten argumenttien hegemonia</a:t>
            </a:r>
          </a:p>
          <a:p>
            <a:r>
              <a:rPr lang="fi-FI" sz="2400" dirty="0" smtClean="0"/>
              <a:t>Yksilön vastuun korostaminen</a:t>
            </a:r>
          </a:p>
          <a:p>
            <a:pPr lvl="1"/>
            <a:r>
              <a:rPr lang="fi-FI" sz="2000" dirty="0"/>
              <a:t>Yksilöllisyys vs. </a:t>
            </a:r>
            <a:r>
              <a:rPr lang="fi-FI" sz="2000" dirty="0" smtClean="0"/>
              <a:t>kollektiivisuus –kysymys</a:t>
            </a:r>
          </a:p>
          <a:p>
            <a:pPr lvl="1"/>
            <a:r>
              <a:rPr lang="fi-FI" sz="2000" dirty="0" smtClean="0"/>
              <a:t>Syrjäytyneiden kohtelu </a:t>
            </a:r>
          </a:p>
          <a:p>
            <a:pPr lvl="1"/>
            <a:r>
              <a:rPr lang="fi-FI" sz="2000" dirty="0" smtClean="0"/>
              <a:t>Eutanasia</a:t>
            </a:r>
            <a:endParaRPr lang="fi-FI" sz="2400" dirty="0" smtClean="0"/>
          </a:p>
          <a:p>
            <a:r>
              <a:rPr lang="fi-FI" sz="2400" dirty="0" smtClean="0"/>
              <a:t>Ympäristötietoisuuden </a:t>
            </a:r>
            <a:r>
              <a:rPr lang="fi-FI" sz="2400" dirty="0"/>
              <a:t>kasvu</a:t>
            </a:r>
          </a:p>
          <a:p>
            <a:pPr lvl="1"/>
            <a:r>
              <a:rPr lang="fi-FI" sz="2000" dirty="0"/>
              <a:t>Mahdollinen ympäristöradikalismi ja -terrorismi, -totalitarismi </a:t>
            </a:r>
          </a:p>
          <a:p>
            <a:r>
              <a:rPr lang="fi-FI" sz="2400" dirty="0"/>
              <a:t>Tieteen ja teknologisen kehityksen luomia eettisiä kysymyksiä</a:t>
            </a:r>
          </a:p>
          <a:p>
            <a:pPr lvl="1"/>
            <a:r>
              <a:rPr lang="fi-FI" sz="2000" dirty="0"/>
              <a:t>Geenimuuntelun rajat</a:t>
            </a:r>
          </a:p>
          <a:p>
            <a:pPr lvl="1"/>
            <a:r>
              <a:rPr lang="fi-FI" sz="2000" dirty="0"/>
              <a:t>Ihminen – kone –suhde (ICT, robotit, bioteknologia ja nanoteknologia)</a:t>
            </a:r>
          </a:p>
          <a:p>
            <a:pPr lvl="1"/>
            <a:r>
              <a:rPr lang="fi-FI" sz="2000" dirty="0"/>
              <a:t>Kontrolli ja valvonta – vapaus ja itseohjautuvuus</a:t>
            </a:r>
          </a:p>
          <a:p>
            <a:pPr lvl="1"/>
            <a:r>
              <a:rPr lang="fi-FI" sz="2000" dirty="0" err="1"/>
              <a:t>Transhumanismi</a:t>
            </a:r>
            <a:r>
              <a:rPr lang="fi-FI" sz="2000" dirty="0"/>
              <a:t> ja ”ikuinen” elämä</a:t>
            </a:r>
          </a:p>
          <a:p>
            <a:pPr lvl="1">
              <a:buNone/>
            </a:pPr>
            <a:endParaRPr lang="fi-FI" sz="2000" dirty="0"/>
          </a:p>
        </p:txBody>
      </p:sp>
    </p:spTree>
    <p:extLst>
      <p:ext uri="{BB962C8B-B14F-4D97-AF65-F5344CB8AC3E}">
        <p14:creationId xmlns:p14="http://schemas.microsoft.com/office/powerpoint/2010/main" val="1914060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095" y="532262"/>
            <a:ext cx="7869940" cy="764248"/>
          </a:xfrm>
        </p:spPr>
        <p:txBody>
          <a:bodyPr>
            <a:normAutofit fontScale="90000"/>
          </a:bodyPr>
          <a:lstStyle/>
          <a:p>
            <a:r>
              <a:rPr lang="fi-FI" sz="3200" dirty="0" smtClean="0"/>
              <a:t/>
            </a:r>
            <a:br>
              <a:rPr lang="fi-FI" sz="3200" dirty="0" smtClean="0"/>
            </a:br>
            <a:r>
              <a:rPr lang="fi-FI" sz="3200" dirty="0"/>
              <a:t/>
            </a:r>
            <a:br>
              <a:rPr lang="fi-FI" sz="3200" dirty="0"/>
            </a:br>
            <a:r>
              <a:rPr lang="fi-FI" sz="3200" dirty="0" smtClean="0"/>
              <a:t>Koulutuksen </a:t>
            </a:r>
            <a:r>
              <a:rPr lang="fi-FI" sz="3200" dirty="0"/>
              <a:t>ja oppimisen kehityskulkuja ja ilmiöitä</a:t>
            </a:r>
            <a:br>
              <a:rPr lang="fi-FI" sz="3200" dirty="0"/>
            </a:br>
            <a:r>
              <a:rPr lang="fi-FI" sz="3200" dirty="0"/>
              <a:t/>
            </a:r>
            <a:br>
              <a:rPr lang="fi-FI" sz="3200" dirty="0"/>
            </a:br>
            <a:endParaRPr lang="fi-FI" sz="3200" dirty="0"/>
          </a:p>
        </p:txBody>
      </p:sp>
      <p:sp>
        <p:nvSpPr>
          <p:cNvPr id="4" name="Text Placeholder 3"/>
          <p:cNvSpPr>
            <a:spLocks noGrp="1"/>
          </p:cNvSpPr>
          <p:nvPr>
            <p:ph type="body" sz="quarter" idx="11"/>
          </p:nvPr>
        </p:nvSpPr>
        <p:spPr>
          <a:xfrm>
            <a:off x="1071424" y="1937657"/>
            <a:ext cx="7488832" cy="4253761"/>
          </a:xfrm>
        </p:spPr>
        <p:txBody>
          <a:bodyPr>
            <a:normAutofit/>
          </a:bodyPr>
          <a:lstStyle/>
          <a:p>
            <a:r>
              <a:rPr lang="fi-FI" sz="3200" dirty="0" err="1"/>
              <a:t>Digitalisaatio</a:t>
            </a:r>
            <a:endParaRPr lang="fi-FI" sz="3200" dirty="0"/>
          </a:p>
          <a:p>
            <a:r>
              <a:rPr lang="fi-FI" sz="3200" dirty="0"/>
              <a:t>Verkko-opetus, oppiminen</a:t>
            </a:r>
          </a:p>
          <a:p>
            <a:r>
              <a:rPr lang="fi-FI" sz="3200" dirty="0"/>
              <a:t>Ilmiöoppiminen, moninäkökulmaisuus, yhteistyö </a:t>
            </a:r>
          </a:p>
          <a:p>
            <a:r>
              <a:rPr lang="fi-FI" sz="3200" dirty="0"/>
              <a:t>Tiedonhallinta</a:t>
            </a:r>
          </a:p>
          <a:p>
            <a:r>
              <a:rPr lang="fi-FI" sz="3200" dirty="0"/>
              <a:t>Ulkoiset odotukset</a:t>
            </a:r>
          </a:p>
          <a:p>
            <a:r>
              <a:rPr lang="fi-FI" sz="3200" dirty="0"/>
              <a:t>Kyvyt ja taidot</a:t>
            </a:r>
          </a:p>
          <a:p>
            <a:endParaRPr lang="fi-FI" sz="3600" dirty="0"/>
          </a:p>
          <a:p>
            <a:endParaRPr lang="fi-FI" sz="3600" dirty="0"/>
          </a:p>
        </p:txBody>
      </p:sp>
      <p:pic>
        <p:nvPicPr>
          <p:cNvPr id="3" name="Picture 2"/>
          <p:cNvPicPr>
            <a:picLocks noChangeAspect="1"/>
          </p:cNvPicPr>
          <p:nvPr/>
        </p:nvPicPr>
        <p:blipFill>
          <a:blip r:embed="rId2"/>
          <a:stretch>
            <a:fillRect/>
          </a:stretch>
        </p:blipFill>
        <p:spPr>
          <a:xfrm>
            <a:off x="7583025" y="3958046"/>
            <a:ext cx="4608975" cy="2874519"/>
          </a:xfrm>
          <a:prstGeom prst="rect">
            <a:avLst/>
          </a:prstGeom>
        </p:spPr>
      </p:pic>
    </p:spTree>
    <p:extLst>
      <p:ext uri="{BB962C8B-B14F-4D97-AF65-F5344CB8AC3E}">
        <p14:creationId xmlns:p14="http://schemas.microsoft.com/office/powerpoint/2010/main" val="3358772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703" y="1851749"/>
            <a:ext cx="5832223" cy="4069849"/>
          </a:xfrm>
        </p:spPr>
        <p:txBody>
          <a:bodyPr/>
          <a:lstStyle/>
          <a:p>
            <a:r>
              <a:rPr lang="fi-FI" dirty="0" smtClean="0"/>
              <a:t>Joustavuus</a:t>
            </a:r>
          </a:p>
          <a:p>
            <a:r>
              <a:rPr lang="fi-FI" dirty="0" err="1" smtClean="0"/>
              <a:t>Sosio</a:t>
            </a:r>
            <a:r>
              <a:rPr lang="fi-FI" dirty="0" smtClean="0"/>
              <a:t>-kulttuurinen ymmärrys, kielitaito  </a:t>
            </a:r>
          </a:p>
          <a:p>
            <a:r>
              <a:rPr lang="fi-FI" dirty="0" smtClean="0"/>
              <a:t>Muutoksen sieto</a:t>
            </a:r>
          </a:p>
          <a:p>
            <a:r>
              <a:rPr lang="fi-FI" dirty="0" smtClean="0"/>
              <a:t>Tiedonhallintataidot</a:t>
            </a:r>
          </a:p>
          <a:p>
            <a:r>
              <a:rPr lang="fi-FI" dirty="0" smtClean="0"/>
              <a:t>Yhdessä tekeminen, yhteistyötaidot</a:t>
            </a:r>
          </a:p>
          <a:p>
            <a:r>
              <a:rPr lang="fi-FI" dirty="0" smtClean="0"/>
              <a:t>Innovatiivisuus ja luovuus</a:t>
            </a:r>
          </a:p>
          <a:p>
            <a:endParaRPr lang="fi-FI" dirty="0" smtClean="0"/>
          </a:p>
          <a:p>
            <a:endParaRPr lang="fi-FI" dirty="0" smtClean="0"/>
          </a:p>
          <a:p>
            <a:endParaRPr lang="fi-FI" dirty="0" smtClean="0"/>
          </a:p>
        </p:txBody>
      </p:sp>
      <p:sp>
        <p:nvSpPr>
          <p:cNvPr id="3" name="Title 2"/>
          <p:cNvSpPr>
            <a:spLocks noGrp="1"/>
          </p:cNvSpPr>
          <p:nvPr>
            <p:ph type="title"/>
          </p:nvPr>
        </p:nvSpPr>
        <p:spPr>
          <a:xfrm>
            <a:off x="1078028" y="438150"/>
            <a:ext cx="10145029" cy="950075"/>
          </a:xfrm>
        </p:spPr>
        <p:txBody>
          <a:bodyPr/>
          <a:lstStyle/>
          <a:p>
            <a:r>
              <a:rPr lang="fi-FI" dirty="0" smtClean="0"/>
              <a:t>Osaaminen ja taidot (yhteisiä)</a:t>
            </a:r>
            <a:endParaRPr lang="fi-FI" dirty="0"/>
          </a:p>
        </p:txBody>
      </p:sp>
      <p:pic>
        <p:nvPicPr>
          <p:cNvPr id="4" name="Picture 3"/>
          <p:cNvPicPr>
            <a:picLocks noChangeAspect="1"/>
          </p:cNvPicPr>
          <p:nvPr/>
        </p:nvPicPr>
        <p:blipFill>
          <a:blip r:embed="rId2"/>
          <a:stretch>
            <a:fillRect/>
          </a:stretch>
        </p:blipFill>
        <p:spPr>
          <a:xfrm>
            <a:off x="6809148" y="1851749"/>
            <a:ext cx="5197795" cy="4170229"/>
          </a:xfrm>
          <a:prstGeom prst="rect">
            <a:avLst/>
          </a:prstGeom>
        </p:spPr>
      </p:pic>
    </p:spTree>
    <p:extLst>
      <p:ext uri="{BB962C8B-B14F-4D97-AF65-F5344CB8AC3E}">
        <p14:creationId xmlns:p14="http://schemas.microsoft.com/office/powerpoint/2010/main" val="3924685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8028" y="1725872"/>
            <a:ext cx="10145029" cy="4069849"/>
          </a:xfrm>
        </p:spPr>
        <p:txBody>
          <a:bodyPr/>
          <a:lstStyle/>
          <a:p>
            <a:r>
              <a:rPr lang="fi-FI" dirty="0" smtClean="0"/>
              <a:t>Globaalius</a:t>
            </a:r>
          </a:p>
          <a:p>
            <a:r>
              <a:rPr lang="fi-FI" dirty="0" err="1" smtClean="0"/>
              <a:t>Kytkennällisyys</a:t>
            </a:r>
            <a:endParaRPr lang="fi-FI" dirty="0" smtClean="0"/>
          </a:p>
          <a:p>
            <a:r>
              <a:rPr lang="fi-FI" dirty="0" smtClean="0"/>
              <a:t>Monimutkaisuus</a:t>
            </a:r>
          </a:p>
          <a:p>
            <a:r>
              <a:rPr lang="fi-FI" dirty="0" smtClean="0"/>
              <a:t>Raakatiedon (datan) määrän kasvu, käyttö, hallinta</a:t>
            </a:r>
            <a:endParaRPr lang="fi-FI" dirty="0"/>
          </a:p>
        </p:txBody>
      </p:sp>
      <p:sp>
        <p:nvSpPr>
          <p:cNvPr id="3" name="Title 2"/>
          <p:cNvSpPr>
            <a:spLocks noGrp="1"/>
          </p:cNvSpPr>
          <p:nvPr>
            <p:ph type="title"/>
          </p:nvPr>
        </p:nvSpPr>
        <p:spPr>
          <a:xfrm>
            <a:off x="1078028" y="438150"/>
            <a:ext cx="10145029" cy="733945"/>
          </a:xfrm>
        </p:spPr>
        <p:txBody>
          <a:bodyPr>
            <a:normAutofit/>
          </a:bodyPr>
          <a:lstStyle/>
          <a:p>
            <a:r>
              <a:rPr lang="fi-FI" sz="3200" dirty="0" smtClean="0"/>
              <a:t>Toimintaympäristön piirteitä</a:t>
            </a:r>
            <a:endParaRPr lang="fi-FI" sz="3200" dirty="0"/>
          </a:p>
        </p:txBody>
      </p:sp>
      <p:pic>
        <p:nvPicPr>
          <p:cNvPr id="5" name="Picture 4"/>
          <p:cNvPicPr>
            <a:picLocks noChangeAspect="1"/>
          </p:cNvPicPr>
          <p:nvPr/>
        </p:nvPicPr>
        <p:blipFill>
          <a:blip r:embed="rId2"/>
          <a:stretch>
            <a:fillRect/>
          </a:stretch>
        </p:blipFill>
        <p:spPr>
          <a:xfrm>
            <a:off x="1205346" y="4308196"/>
            <a:ext cx="8875351" cy="1722215"/>
          </a:xfrm>
          <a:prstGeom prst="rect">
            <a:avLst/>
          </a:prstGeom>
        </p:spPr>
      </p:pic>
    </p:spTree>
    <p:extLst>
      <p:ext uri="{BB962C8B-B14F-4D97-AF65-F5344CB8AC3E}">
        <p14:creationId xmlns:p14="http://schemas.microsoft.com/office/powerpoint/2010/main" val="3825814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133849" y="1053272"/>
            <a:ext cx="7455959" cy="79864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fi-FI" sz="12800" dirty="0">
                <a:latin typeface="Arial Narrow" panose="020B0606020202030204" pitchFamily="34" charset="0"/>
                <a:cs typeface="Arial" panose="020B0604020202020204" pitchFamily="34" charset="0"/>
              </a:rPr>
              <a:t>ESIMERKKEJÄ IHMISEN TYÖSTÄ KONEIDEN MAAILMASSA  </a:t>
            </a:r>
            <a:r>
              <a:rPr lang="fi-FI" sz="11200" dirty="0">
                <a:latin typeface="Arial Narrow" panose="020B0606020202030204" pitchFamily="34" charset="0"/>
                <a:cs typeface="Arial" panose="020B0604020202020204" pitchFamily="34" charset="0"/>
              </a:rPr>
              <a:t/>
            </a:r>
            <a:br>
              <a:rPr lang="fi-FI" sz="11200" dirty="0">
                <a:latin typeface="Arial Narrow" panose="020B0606020202030204" pitchFamily="34" charset="0"/>
                <a:cs typeface="Arial" panose="020B0604020202020204" pitchFamily="34" charset="0"/>
              </a:rPr>
            </a:br>
            <a:endParaRPr lang="fi-FI" sz="4900" dirty="0">
              <a:solidFill>
                <a:srgbClr val="FFC000"/>
              </a:solidFill>
              <a:latin typeface="Arial Narrow" panose="020B0606020202030204" pitchFamily="34" charset="0"/>
              <a:cs typeface="Arial" panose="020B0604020202020204" pitchFamily="34" charset="0"/>
            </a:endParaRPr>
          </a:p>
        </p:txBody>
      </p:sp>
      <p:sp>
        <p:nvSpPr>
          <p:cNvPr id="18" name="TextBox 17"/>
          <p:cNvSpPr txBox="1"/>
          <p:nvPr/>
        </p:nvSpPr>
        <p:spPr>
          <a:xfrm>
            <a:off x="4133849" y="2049651"/>
            <a:ext cx="7600951" cy="4524315"/>
          </a:xfrm>
          <a:prstGeom prst="rect">
            <a:avLst/>
          </a:prstGeom>
          <a:noFill/>
        </p:spPr>
        <p:txBody>
          <a:bodyPr wrap="square" rtlCol="0">
            <a:spAutoFit/>
          </a:bodyPr>
          <a:lstStyle/>
          <a:p>
            <a:pPr>
              <a:spcAft>
                <a:spcPts val="200"/>
              </a:spcAft>
            </a:pPr>
            <a:r>
              <a:rPr lang="fi-FI" dirty="0">
                <a:latin typeface="Arial Narrow" panose="020B0606020202030204" pitchFamily="34" charset="0"/>
              </a:rPr>
              <a:t>Robottiturvallisuuden tarkastaja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robottityönjohtaja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robottikouluttaja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robottityön suunnittelija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robottienergia-avustaja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robottivalmistuksen tarkastaja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cs typeface="Arial" panose="020B0604020202020204" pitchFamily="34" charset="0"/>
              </a:rPr>
              <a:t>t</a:t>
            </a:r>
            <a:r>
              <a:rPr lang="fi-FI" dirty="0">
                <a:latin typeface="Arial Narrow" panose="020B0606020202030204" pitchFamily="34" charset="0"/>
              </a:rPr>
              <a:t>avaran-lähettäjä ja -kulunvalvoja ja -huolija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tavararobottien ja tavaroiden pelastaja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joukkoistuskuljetuksen valvoja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3D-tulostaja, -</a:t>
            </a:r>
            <a:r>
              <a:rPr lang="fi-FI" dirty="0" err="1">
                <a:latin typeface="Arial Narrow" panose="020B0606020202030204" pitchFamily="34" charset="0"/>
              </a:rPr>
              <a:t>tuunaaja</a:t>
            </a:r>
            <a:r>
              <a:rPr lang="fi-FI" dirty="0">
                <a:latin typeface="Arial Narrow" panose="020B0606020202030204" pitchFamily="34" charset="0"/>
              </a:rPr>
              <a:t> ja -lähivalmistaja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tavarastailisti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raaka-ainekonsultti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kiinteistövalvomomestari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robottirakennusmateriaalisäätäjä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robottirakennusmestari, -arkkitehti ja -valvoja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kunnossapitokauko-ohjaaja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robottiliikenteen "</a:t>
            </a:r>
            <a:r>
              <a:rPr lang="fi-FI" dirty="0" err="1">
                <a:latin typeface="Arial Narrow" panose="020B0606020202030204" pitchFamily="34" charset="0"/>
              </a:rPr>
              <a:t>fleet</a:t>
            </a:r>
            <a:r>
              <a:rPr lang="fi-FI" dirty="0">
                <a:latin typeface="Arial Narrow" panose="020B0606020202030204" pitchFamily="34" charset="0"/>
              </a:rPr>
              <a:t> </a:t>
            </a:r>
            <a:r>
              <a:rPr lang="fi-FI" dirty="0" err="1">
                <a:latin typeface="Arial Narrow" panose="020B0606020202030204" pitchFamily="34" charset="0"/>
              </a:rPr>
              <a:t>manager</a:t>
            </a:r>
            <a:r>
              <a:rPr lang="fi-FI" dirty="0">
                <a:latin typeface="Arial Narrow" panose="020B0606020202030204" pitchFamily="34" charset="0"/>
              </a:rPr>
              <a:t>”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3D-mittaaja ja mallintaja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tavarastylisti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cs typeface="Arial" panose="020B0604020202020204" pitchFamily="34" charset="0"/>
              </a:rPr>
              <a:t>k</a:t>
            </a:r>
            <a:r>
              <a:rPr lang="fi-FI" dirty="0">
                <a:latin typeface="Arial Narrow" panose="020B0606020202030204" pitchFamily="34" charset="0"/>
              </a:rPr>
              <a:t>aupunki-viljelijä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aineenvaihdunta-analyytikko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 etäkokki </a:t>
            </a:r>
            <a:r>
              <a:rPr lang="fi-FI" dirty="0">
                <a:solidFill>
                  <a:srgbClr val="FFC000"/>
                </a:solidFill>
                <a:latin typeface="Arial Narrow" panose="020B0606020202030204" pitchFamily="34" charset="0"/>
                <a:cs typeface="Arial" panose="020B0604020202020204" pitchFamily="34" charset="0"/>
              </a:rPr>
              <a:t>● </a:t>
            </a:r>
            <a:r>
              <a:rPr lang="fi-FI" dirty="0" err="1">
                <a:latin typeface="Arial Narrow" panose="020B0606020202030204" pitchFamily="34" charset="0"/>
              </a:rPr>
              <a:t>off-grid</a:t>
            </a:r>
            <a:r>
              <a:rPr lang="fi-FI" dirty="0">
                <a:latin typeface="Arial Narrow" panose="020B0606020202030204" pitchFamily="34" charset="0"/>
              </a:rPr>
              <a:t> -huoltotarkastaja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nano-kuituinsinööri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rakentajarobottiasentaja ja -ohjaaja </a:t>
            </a:r>
            <a:r>
              <a:rPr lang="fi-FI" dirty="0">
                <a:solidFill>
                  <a:srgbClr val="FFC000"/>
                </a:solidFill>
                <a:latin typeface="Arial Narrow" panose="020B0606020202030204" pitchFamily="34" charset="0"/>
                <a:cs typeface="Arial" panose="020B0604020202020204" pitchFamily="34" charset="0"/>
              </a:rPr>
              <a:t>● </a:t>
            </a:r>
            <a:r>
              <a:rPr lang="fi-FI" dirty="0" err="1">
                <a:latin typeface="Arial Narrow" panose="020B0606020202030204" pitchFamily="34" charset="0"/>
              </a:rPr>
              <a:t>peukutusmanageri</a:t>
            </a:r>
            <a:r>
              <a:rPr lang="fi-FI" dirty="0">
                <a:latin typeface="Arial Narrow" panose="020B0606020202030204" pitchFamily="34" charset="0"/>
              </a:rPr>
              <a:t>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alustalobbari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mainekauppias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kyberturvamies </a:t>
            </a:r>
            <a:r>
              <a:rPr lang="fi-FI" dirty="0">
                <a:solidFill>
                  <a:srgbClr val="FFC000"/>
                </a:solidFill>
                <a:latin typeface="Arial Narrow" panose="020B0606020202030204" pitchFamily="34" charset="0"/>
                <a:cs typeface="Arial" panose="020B0604020202020204" pitchFamily="34" charset="0"/>
              </a:rPr>
              <a:t>● </a:t>
            </a:r>
            <a:r>
              <a:rPr lang="fi-FI" dirty="0" err="1">
                <a:latin typeface="Arial Narrow" panose="020B0606020202030204" pitchFamily="34" charset="0"/>
              </a:rPr>
              <a:t>IoT</a:t>
            </a:r>
            <a:r>
              <a:rPr lang="fi-FI" dirty="0">
                <a:latin typeface="Arial Narrow" panose="020B0606020202030204" pitchFamily="34" charset="0"/>
              </a:rPr>
              <a:t>-riskianalyytikko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robottivakuutusarvioija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robottikenttähuoltaja </a:t>
            </a:r>
            <a:r>
              <a:rPr lang="fi-FI" dirty="0">
                <a:solidFill>
                  <a:srgbClr val="FFC000"/>
                </a:solidFill>
                <a:latin typeface="Arial Narrow" panose="020B0606020202030204" pitchFamily="34" charset="0"/>
                <a:cs typeface="Arial" panose="020B0604020202020204" pitchFamily="34" charset="0"/>
              </a:rPr>
              <a:t>● </a:t>
            </a:r>
            <a:r>
              <a:rPr lang="fi-FI" dirty="0" err="1">
                <a:latin typeface="Arial Narrow" panose="020B0606020202030204" pitchFamily="34" charset="0"/>
              </a:rPr>
              <a:t>viranomaisfasilitoija</a:t>
            </a:r>
            <a:r>
              <a:rPr lang="fi-FI" dirty="0">
                <a:latin typeface="Arial Narrow" panose="020B0606020202030204" pitchFamily="34" charset="0"/>
              </a:rPr>
              <a:t>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lähipalvelunvälittäjä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mikrovakuuttaja </a:t>
            </a:r>
            <a:br>
              <a:rPr lang="fi-FI" dirty="0">
                <a:latin typeface="Arial Narrow" panose="020B0606020202030204" pitchFamily="34" charset="0"/>
              </a:rPr>
            </a:b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omavaraiskonsultti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diagnostiikkavalmentaja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implanttiasentaja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biosalapoliisi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proteesinsäätäjä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AI-psykologi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etäoppimismentori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virtuaalisomistaja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VR-</a:t>
            </a:r>
            <a:r>
              <a:rPr lang="fi-FI" dirty="0" err="1">
                <a:latin typeface="Arial Narrow" panose="020B0606020202030204" pitchFamily="34" charset="0"/>
              </a:rPr>
              <a:t>tapah</a:t>
            </a:r>
            <a:r>
              <a:rPr lang="fi-FI" dirty="0">
                <a:latin typeface="Arial Narrow" panose="020B0606020202030204" pitchFamily="34" charset="0"/>
              </a:rPr>
              <a:t>-tumakoordinaattori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joukkoistusrekrytoija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vertaistyön </a:t>
            </a:r>
            <a:r>
              <a:rPr lang="fi-FI" dirty="0" err="1">
                <a:latin typeface="Arial Narrow" panose="020B0606020202030204" pitchFamily="34" charset="0"/>
              </a:rPr>
              <a:t>moderaattori</a:t>
            </a:r>
            <a:r>
              <a:rPr lang="fi-FI" dirty="0">
                <a:latin typeface="Arial Narrow" panose="020B0606020202030204" pitchFamily="34" charset="0"/>
              </a:rPr>
              <a:t>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motivaatio-suunnittelija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koheesiomanageri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tarpeenetsijä/logoterapeutti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rPr>
              <a:t>heimopäällikkö </a:t>
            </a:r>
            <a:r>
              <a:rPr lang="fi-FI" dirty="0">
                <a:solidFill>
                  <a:srgbClr val="FFC000"/>
                </a:solidFill>
                <a:latin typeface="Arial Narrow" panose="020B0606020202030204" pitchFamily="34" charset="0"/>
                <a:cs typeface="Arial" panose="020B0604020202020204" pitchFamily="34" charset="0"/>
              </a:rPr>
              <a:t>●</a:t>
            </a:r>
            <a:r>
              <a:rPr lang="fi-FI" dirty="0">
                <a:latin typeface="Arial Narrow" panose="020B0606020202030204" pitchFamily="34" charset="0"/>
              </a:rPr>
              <a:t> hallinnon </a:t>
            </a:r>
            <a:r>
              <a:rPr lang="fi-FI" dirty="0" err="1">
                <a:latin typeface="Arial Narrow" panose="020B0606020202030204" pitchFamily="34" charset="0"/>
              </a:rPr>
              <a:t>pelillistäjä</a:t>
            </a:r>
            <a:r>
              <a:rPr lang="fi-FI" dirty="0">
                <a:latin typeface="Arial Narrow" panose="020B0606020202030204" pitchFamily="34" charset="0"/>
              </a:rPr>
              <a:t> </a:t>
            </a:r>
            <a:r>
              <a:rPr lang="fi-FI" dirty="0">
                <a:solidFill>
                  <a:srgbClr val="FFC000"/>
                </a:solidFill>
                <a:latin typeface="Arial Narrow" panose="020B0606020202030204" pitchFamily="34" charset="0"/>
                <a:cs typeface="Arial" panose="020B0604020202020204" pitchFamily="34" charset="0"/>
              </a:rPr>
              <a:t>● </a:t>
            </a:r>
            <a:r>
              <a:rPr lang="fi-FI" dirty="0">
                <a:latin typeface="Arial Narrow" panose="020B0606020202030204" pitchFamily="34" charset="0"/>
                <a:cs typeface="Arial" panose="020B0604020202020204" pitchFamily="34" charset="0"/>
              </a:rPr>
              <a:t>…</a:t>
            </a:r>
            <a:endParaRPr lang="fi-FI" dirty="0">
              <a:latin typeface="Arial Narrow" panose="020B0606020202030204" pitchFamily="34" charset="0"/>
            </a:endParaRPr>
          </a:p>
        </p:txBody>
      </p:sp>
      <p:grpSp>
        <p:nvGrpSpPr>
          <p:cNvPr id="29" name="Group 28"/>
          <p:cNvGrpSpPr/>
          <p:nvPr/>
        </p:nvGrpSpPr>
        <p:grpSpPr>
          <a:xfrm>
            <a:off x="2362200" y="259778"/>
            <a:ext cx="4120994" cy="304600"/>
            <a:chOff x="-177801" y="4450822"/>
            <a:chExt cx="5257801" cy="305858"/>
          </a:xfrm>
        </p:grpSpPr>
        <p:sp>
          <p:nvSpPr>
            <p:cNvPr id="30" name="Parallelogram 29"/>
            <p:cNvSpPr/>
            <p:nvPr/>
          </p:nvSpPr>
          <p:spPr>
            <a:xfrm>
              <a:off x="33867" y="4450822"/>
              <a:ext cx="5046133" cy="305858"/>
            </a:xfrm>
            <a:prstGeom prst="parallelogram">
              <a:avLst/>
            </a:prstGeom>
            <a:solidFill>
              <a:srgbClr val="FFD85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31" name="Parallelogram 30"/>
            <p:cNvSpPr/>
            <p:nvPr/>
          </p:nvSpPr>
          <p:spPr>
            <a:xfrm>
              <a:off x="-177801" y="4450822"/>
              <a:ext cx="5046133" cy="305858"/>
            </a:xfrm>
            <a:prstGeom prst="parallelogram">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6089" r="37760"/>
          <a:stretch/>
        </p:blipFill>
        <p:spPr>
          <a:xfrm>
            <a:off x="-9525" y="0"/>
            <a:ext cx="3419475" cy="6858000"/>
          </a:xfrm>
          <a:prstGeom prst="rect">
            <a:avLst/>
          </a:prstGeom>
        </p:spPr>
      </p:pic>
    </p:spTree>
    <p:extLst>
      <p:ext uri="{BB962C8B-B14F-4D97-AF65-F5344CB8AC3E}">
        <p14:creationId xmlns:p14="http://schemas.microsoft.com/office/powerpoint/2010/main" val="1327369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8028" y="1576243"/>
            <a:ext cx="10145029" cy="4069849"/>
          </a:xfrm>
        </p:spPr>
        <p:txBody>
          <a:bodyPr/>
          <a:lstStyle/>
          <a:p>
            <a:r>
              <a:rPr lang="fi-FI" dirty="0" smtClean="0"/>
              <a:t>Erikoisosaaja</a:t>
            </a:r>
          </a:p>
          <a:p>
            <a:r>
              <a:rPr lang="fi-FI" dirty="0" smtClean="0"/>
              <a:t>Yleistäjä ja syntetisoija</a:t>
            </a:r>
          </a:p>
          <a:p>
            <a:r>
              <a:rPr lang="fi-FI" dirty="0" smtClean="0"/>
              <a:t>Visionääri</a:t>
            </a:r>
          </a:p>
          <a:p>
            <a:r>
              <a:rPr lang="fi-FI" dirty="0" smtClean="0"/>
              <a:t>Käytännön toteuttaja ja ylläpitäjä</a:t>
            </a:r>
          </a:p>
          <a:p>
            <a:endParaRPr lang="fi-FI" dirty="0" smtClean="0"/>
          </a:p>
        </p:txBody>
      </p:sp>
      <p:sp>
        <p:nvSpPr>
          <p:cNvPr id="3" name="Title 2"/>
          <p:cNvSpPr>
            <a:spLocks noGrp="1"/>
          </p:cNvSpPr>
          <p:nvPr>
            <p:ph type="title"/>
          </p:nvPr>
        </p:nvSpPr>
        <p:spPr>
          <a:xfrm>
            <a:off x="1078028" y="438150"/>
            <a:ext cx="10145029" cy="789759"/>
          </a:xfrm>
        </p:spPr>
        <p:txBody>
          <a:bodyPr/>
          <a:lstStyle/>
          <a:p>
            <a:r>
              <a:rPr lang="fi-FI" dirty="0" smtClean="0"/>
              <a:t>Työroolit</a:t>
            </a:r>
            <a:endParaRPr lang="fi-F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826" y="3618221"/>
            <a:ext cx="7454379" cy="3141094"/>
          </a:xfrm>
          <a:prstGeom prst="rect">
            <a:avLst/>
          </a:prstGeom>
        </p:spPr>
      </p:pic>
    </p:spTree>
    <p:extLst>
      <p:ext uri="{BB962C8B-B14F-4D97-AF65-F5344CB8AC3E}">
        <p14:creationId xmlns:p14="http://schemas.microsoft.com/office/powerpoint/2010/main" val="10476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78028" y="1820487"/>
            <a:ext cx="7828372" cy="4289368"/>
          </a:xfrm>
          <a:prstGeom prst="rect">
            <a:avLst/>
          </a:prstGeom>
        </p:spPr>
      </p:pic>
      <p:sp>
        <p:nvSpPr>
          <p:cNvPr id="3" name="Title 2"/>
          <p:cNvSpPr>
            <a:spLocks noGrp="1"/>
          </p:cNvSpPr>
          <p:nvPr>
            <p:ph type="title"/>
          </p:nvPr>
        </p:nvSpPr>
        <p:spPr/>
        <p:txBody>
          <a:bodyPr/>
          <a:lstStyle/>
          <a:p>
            <a:r>
              <a:rPr lang="fi-FI" dirty="0" smtClean="0"/>
              <a:t>Työn tulevaisuus 2030 (1)</a:t>
            </a:r>
            <a:endParaRPr lang="fi-FI" dirty="0"/>
          </a:p>
        </p:txBody>
      </p:sp>
    </p:spTree>
    <p:extLst>
      <p:ext uri="{BB962C8B-B14F-4D97-AF65-F5344CB8AC3E}">
        <p14:creationId xmlns:p14="http://schemas.microsoft.com/office/powerpoint/2010/main" val="2428546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78028" y="1895301"/>
            <a:ext cx="7828372" cy="4214553"/>
          </a:xfrm>
          <a:prstGeom prst="rect">
            <a:avLst/>
          </a:prstGeom>
        </p:spPr>
      </p:pic>
      <p:sp>
        <p:nvSpPr>
          <p:cNvPr id="3" name="Title 2"/>
          <p:cNvSpPr>
            <a:spLocks noGrp="1"/>
          </p:cNvSpPr>
          <p:nvPr>
            <p:ph type="title"/>
          </p:nvPr>
        </p:nvSpPr>
        <p:spPr/>
        <p:txBody>
          <a:bodyPr/>
          <a:lstStyle/>
          <a:p>
            <a:r>
              <a:rPr lang="fi-FI" dirty="0" smtClean="0"/>
              <a:t>Työn tulevaisuus (2)</a:t>
            </a:r>
            <a:endParaRPr lang="fi-FI" dirty="0"/>
          </a:p>
        </p:txBody>
      </p:sp>
    </p:spTree>
    <p:extLst>
      <p:ext uri="{BB962C8B-B14F-4D97-AF65-F5344CB8AC3E}">
        <p14:creationId xmlns:p14="http://schemas.microsoft.com/office/powerpoint/2010/main" val="3823344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30284" y="1803861"/>
            <a:ext cx="7676116" cy="4239491"/>
          </a:xfrm>
          <a:prstGeom prst="rect">
            <a:avLst/>
          </a:prstGeom>
        </p:spPr>
      </p:pic>
      <p:sp>
        <p:nvSpPr>
          <p:cNvPr id="3" name="Title 2"/>
          <p:cNvSpPr>
            <a:spLocks noGrp="1"/>
          </p:cNvSpPr>
          <p:nvPr>
            <p:ph type="title"/>
          </p:nvPr>
        </p:nvSpPr>
        <p:spPr/>
        <p:txBody>
          <a:bodyPr/>
          <a:lstStyle/>
          <a:p>
            <a:r>
              <a:rPr lang="fi-FI" dirty="0" smtClean="0"/>
              <a:t>Työn tulevaisuus (3)</a:t>
            </a:r>
            <a:endParaRPr lang="fi-FI" dirty="0"/>
          </a:p>
        </p:txBody>
      </p:sp>
    </p:spTree>
    <p:extLst>
      <p:ext uri="{BB962C8B-B14F-4D97-AF65-F5344CB8AC3E}">
        <p14:creationId xmlns:p14="http://schemas.microsoft.com/office/powerpoint/2010/main" val="127357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695853"/>
            <a:ext cx="7488832" cy="623312"/>
          </a:xfrm>
        </p:spPr>
        <p:txBody>
          <a:bodyPr>
            <a:normAutofit fontScale="90000"/>
          </a:bodyPr>
          <a:lstStyle/>
          <a:p>
            <a:r>
              <a:rPr lang="fi-FI" dirty="0" smtClean="0"/>
              <a:t>Johtopäätöksiä lyhyellä aikavälillä</a:t>
            </a:r>
            <a:br>
              <a:rPr lang="fi-FI" dirty="0" smtClean="0"/>
            </a:br>
            <a:endParaRPr lang="fi-FI" dirty="0"/>
          </a:p>
        </p:txBody>
      </p:sp>
      <p:sp>
        <p:nvSpPr>
          <p:cNvPr id="4" name="Text Placeholder 3"/>
          <p:cNvSpPr>
            <a:spLocks noGrp="1"/>
          </p:cNvSpPr>
          <p:nvPr>
            <p:ph type="body" sz="quarter" idx="11"/>
          </p:nvPr>
        </p:nvSpPr>
        <p:spPr>
          <a:xfrm>
            <a:off x="1190896" y="1463949"/>
            <a:ext cx="9810207" cy="4166141"/>
          </a:xfrm>
        </p:spPr>
        <p:txBody>
          <a:bodyPr>
            <a:noAutofit/>
          </a:bodyPr>
          <a:lstStyle/>
          <a:p>
            <a:r>
              <a:rPr lang="fi-FI" sz="2000" dirty="0"/>
              <a:t>Tiedon hallinta keskeinen kysymys: miten keräämme, analysoimme ja hyödynnämme datamassaa? Trendi näyttää kohti automaatiota, algoritmeja, sähköisiä järjestelmiä mm. tehokkuus- ja talousargumenttien kantamana.</a:t>
            </a:r>
          </a:p>
          <a:p>
            <a:r>
              <a:rPr lang="fi-FI" sz="2000" dirty="0"/>
              <a:t>Keskeinen kysymys on kuka (tai mikä) hallitsee tiedon hallintaa: valta on hänellä, heillä ja sillä tai niillä. </a:t>
            </a:r>
            <a:endParaRPr lang="fi-FI" sz="2000" dirty="0" smtClean="0"/>
          </a:p>
          <a:p>
            <a:r>
              <a:rPr lang="fi-FI" sz="2000" dirty="0"/>
              <a:t>Se, mitä voidaan tehostaa ja automatisoida, tehostetaan ja automatisoidaan. Keinoälysovellukset lisääntyvät. </a:t>
            </a:r>
          </a:p>
          <a:p>
            <a:r>
              <a:rPr lang="fi-FI" sz="2000" dirty="0" smtClean="0"/>
              <a:t>Osa ammateista katoaa, </a:t>
            </a:r>
            <a:r>
              <a:rPr lang="fi-FI" sz="2000" dirty="0"/>
              <a:t>mutta uusia myös syntyy esim. </a:t>
            </a:r>
            <a:r>
              <a:rPr lang="fi-FI" sz="2000" dirty="0" smtClean="0"/>
              <a:t>tiedonhallintaan, kestävyysaloille, uusiin </a:t>
            </a:r>
            <a:r>
              <a:rPr lang="fi-FI" sz="2000" dirty="0" smtClean="0"/>
              <a:t>talouksiin. </a:t>
            </a:r>
            <a:endParaRPr lang="fi-FI" sz="2000" dirty="0" smtClean="0"/>
          </a:p>
          <a:p>
            <a:r>
              <a:rPr lang="fi-FI" sz="2000" dirty="0" smtClean="0"/>
              <a:t>Hoivatyön tarve kasvaa väestön </a:t>
            </a:r>
            <a:r>
              <a:rPr lang="fi-FI" sz="2000" dirty="0" smtClean="0"/>
              <a:t>ikääntyessä.</a:t>
            </a:r>
            <a:endParaRPr lang="fi-FI" sz="2000" dirty="0" smtClean="0"/>
          </a:p>
          <a:p>
            <a:r>
              <a:rPr lang="fi-FI" sz="2000" dirty="0" smtClean="0"/>
              <a:t>Vaikka työn tietointensiivisyys ja etätyötä tekevien määrä kasvaa, suorittavaa </a:t>
            </a:r>
            <a:r>
              <a:rPr lang="fi-FI" sz="2000" dirty="0" smtClean="0"/>
              <a:t>työtä tarvitaan edelleen, uhkana lisääntyvä matalapalkatut työt ja lyhyet </a:t>
            </a:r>
            <a:r>
              <a:rPr lang="fi-FI" sz="2000" dirty="0" smtClean="0"/>
              <a:t>määräaikaisuudet</a:t>
            </a:r>
            <a:r>
              <a:rPr lang="fi-FI" sz="2000" dirty="0" smtClean="0"/>
              <a:t>, vuokratyöluokka, mikä lisää sosiaalisten konfliktien todennäköisyyttä. </a:t>
            </a:r>
          </a:p>
          <a:p>
            <a:endParaRPr lang="fi-FI" sz="2000" dirty="0" smtClean="0"/>
          </a:p>
          <a:p>
            <a:pPr marL="457200" lvl="1" indent="0">
              <a:buNone/>
            </a:pPr>
            <a:endParaRPr lang="fi-FI" sz="2800" dirty="0"/>
          </a:p>
          <a:p>
            <a:endParaRPr lang="fi-FI" sz="2000" dirty="0"/>
          </a:p>
          <a:p>
            <a:endParaRPr lang="fi-FI" sz="2000" dirty="0"/>
          </a:p>
          <a:p>
            <a:endParaRPr lang="fi-FI" sz="2000" dirty="0"/>
          </a:p>
          <a:p>
            <a:endParaRPr lang="fi-FI" sz="2000" dirty="0"/>
          </a:p>
        </p:txBody>
      </p:sp>
    </p:spTree>
    <p:extLst>
      <p:ext uri="{BB962C8B-B14F-4D97-AF65-F5344CB8AC3E}">
        <p14:creationId xmlns:p14="http://schemas.microsoft.com/office/powerpoint/2010/main" val="3829482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i-FI" dirty="0" err="1" smtClean="0"/>
              <a:t>Webinaarin</a:t>
            </a:r>
            <a:r>
              <a:rPr lang="fi-FI" dirty="0" smtClean="0"/>
              <a:t> esiintyjät tekivät pienen tulevaisuuskuvaprojektin kevään tammi-huhtikuussa.</a:t>
            </a:r>
          </a:p>
          <a:p>
            <a:r>
              <a:rPr lang="fi-FI" dirty="0" smtClean="0"/>
              <a:t>Tiivistä taustaselvitystä käytettiin kahden työpajan aineistona.</a:t>
            </a:r>
          </a:p>
          <a:p>
            <a:r>
              <a:rPr lang="fi-FI" dirty="0" smtClean="0"/>
              <a:t>Ensimmäisessä pajassa muodostettiin kaksi tulevaisuustaulukkoa muuttujineen ja niiden tulevaisuusvaihtoehtoineen.</a:t>
            </a:r>
          </a:p>
          <a:p>
            <a:r>
              <a:rPr lang="fi-FI" dirty="0" smtClean="0"/>
              <a:t>Toisessa pajassa tuotettiin todennäköiset, toivottavat ja vältettävät tulevaisuuspolut ja niiden lyhyet tarinat. </a:t>
            </a:r>
          </a:p>
          <a:p>
            <a:r>
              <a:rPr lang="fi-FI" dirty="0" smtClean="0"/>
              <a:t>Lopuksi muodostettiin kahden todennäköisen tulevaisuuskuvan yhdistelmä </a:t>
            </a:r>
            <a:r>
              <a:rPr lang="fi-FI" dirty="0" err="1" smtClean="0"/>
              <a:t>webinaaarin</a:t>
            </a:r>
            <a:r>
              <a:rPr lang="fi-FI" dirty="0" smtClean="0"/>
              <a:t> esitysten taustaksi </a:t>
            </a:r>
          </a:p>
        </p:txBody>
      </p:sp>
      <p:sp>
        <p:nvSpPr>
          <p:cNvPr id="3" name="Title 2"/>
          <p:cNvSpPr>
            <a:spLocks noGrp="1"/>
          </p:cNvSpPr>
          <p:nvPr>
            <p:ph type="title"/>
          </p:nvPr>
        </p:nvSpPr>
        <p:spPr/>
        <p:txBody>
          <a:bodyPr/>
          <a:lstStyle/>
          <a:p>
            <a:r>
              <a:rPr lang="fi-FI" dirty="0" smtClean="0"/>
              <a:t>Työn tulevaisuuskuva</a:t>
            </a:r>
            <a:endParaRPr lang="fi-FI" dirty="0"/>
          </a:p>
        </p:txBody>
      </p:sp>
    </p:spTree>
    <p:extLst>
      <p:ext uri="{BB962C8B-B14F-4D97-AF65-F5344CB8AC3E}">
        <p14:creationId xmlns:p14="http://schemas.microsoft.com/office/powerpoint/2010/main" val="2739888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0902" y="1825625"/>
            <a:ext cx="10242155" cy="4334106"/>
          </a:xfrm>
        </p:spPr>
        <p:txBody>
          <a:bodyPr>
            <a:noAutofit/>
          </a:bodyPr>
          <a:lstStyle/>
          <a:p>
            <a:r>
              <a:rPr lang="fi-FI" sz="2000" dirty="0"/>
              <a:t>Maahanmuutto kasvoi 2020-luvulla Suomeen jotakuinkin maltillisen tasaisesti eli noin 30 000 </a:t>
            </a:r>
            <a:r>
              <a:rPr lang="fi-FI" sz="2000" dirty="0" smtClean="0"/>
              <a:t>henkilöä </a:t>
            </a:r>
            <a:r>
              <a:rPr lang="fi-FI" sz="2000" dirty="0"/>
              <a:t>vuosittain. Erityisesti työperäinen maahanmuutto lisääntyi ja osa maahanmuutosta on </a:t>
            </a:r>
            <a:r>
              <a:rPr lang="fi-FI" sz="2000" dirty="0" smtClean="0"/>
              <a:t>perustunut </a:t>
            </a:r>
            <a:r>
              <a:rPr lang="fi-FI" sz="2000" dirty="0"/>
              <a:t>humanitäärisiin syihin. Ei ole näköpiirissä, että Suomen rajoja alettaisiin poliittisista syistä </a:t>
            </a:r>
            <a:r>
              <a:rPr lang="fi-FI" sz="2000" dirty="0" smtClean="0"/>
              <a:t>johtuen </a:t>
            </a:r>
            <a:r>
              <a:rPr lang="fi-FI" sz="2000" dirty="0"/>
              <a:t>merkittävästi sulkemaan. Ikääntymiskehitys jatkui 2020-luvulla aiemmin esitettyjen </a:t>
            </a:r>
            <a:r>
              <a:rPr lang="fi-FI" sz="2000" dirty="0" smtClean="0"/>
              <a:t>ennusteiden </a:t>
            </a:r>
            <a:r>
              <a:rPr lang="fi-FI" sz="2000" dirty="0"/>
              <a:t>mukaisesti. Vuonna 2030 nuorten ikäluokkien osuus on noin 12 % ja yli 65-vuotiaiden 26% </a:t>
            </a:r>
            <a:r>
              <a:rPr lang="fi-FI" sz="2000" dirty="0" err="1"/>
              <a:t>vä-estöstä</a:t>
            </a:r>
            <a:r>
              <a:rPr lang="fi-FI" sz="2000" dirty="0"/>
              <a:t>. Väestön määrä kääntyy laskuun seuraavana vuonna. </a:t>
            </a:r>
          </a:p>
          <a:p>
            <a:r>
              <a:rPr lang="fi-FI" sz="2000" dirty="0"/>
              <a:t>Teknologia on muuttanut 10 vuodessa merkittävästi monen työtehtävän sisältöä ja samalla </a:t>
            </a:r>
            <a:r>
              <a:rPr lang="fi-FI" sz="2000" dirty="0" smtClean="0"/>
              <a:t>työtapaturma- </a:t>
            </a:r>
            <a:r>
              <a:rPr lang="fi-FI" sz="2000" dirty="0"/>
              <a:t>ja ammattitautiriskiä. Monet suorittavan työn ammatit ovat korvautuneet </a:t>
            </a:r>
            <a:r>
              <a:rPr lang="fi-FI" sz="2000" dirty="0" err="1"/>
              <a:t>robotisaatiolla</a:t>
            </a:r>
            <a:r>
              <a:rPr lang="fi-FI" sz="2000" dirty="0"/>
              <a:t> ja muilla teknisillä ratkaisuilla. Etätyötä tekee puolet työtä tekevistä vähintään satunnaisesti. </a:t>
            </a:r>
            <a:r>
              <a:rPr lang="fi-FI" sz="2000" dirty="0" smtClean="0"/>
              <a:t>Toisaalta </a:t>
            </a:r>
            <a:r>
              <a:rPr lang="fi-FI" sz="2000" dirty="0"/>
              <a:t>on edelleen olemassa fyysisiä työtehtäviä. Edelleen rakennetaan, hoidetaan metsiä, </a:t>
            </a:r>
            <a:r>
              <a:rPr lang="fi-FI" sz="2000" dirty="0" smtClean="0"/>
              <a:t>työskennellään </a:t>
            </a:r>
            <a:r>
              <a:rPr lang="fi-FI" sz="2000" dirty="0"/>
              <a:t>hoitoalalla. Teknologian kehittymisen myötä osa tietotyöstäkin on siirtynyt koneille, mutta työkuvien ja toimialarakenteiden muutos on ollut suhteellisen hidasta. Vaikka työ on </a:t>
            </a:r>
            <a:r>
              <a:rPr lang="fi-FI" sz="2000" dirty="0" smtClean="0"/>
              <a:t>nykyään </a:t>
            </a:r>
            <a:r>
              <a:rPr lang="fi-FI" sz="2000" dirty="0"/>
              <a:t>tietointensiivistä, sen kehitys on kuitenkin ollut varsin maltillista, eikä erityistä </a:t>
            </a:r>
            <a:r>
              <a:rPr lang="fi-FI" sz="2000" dirty="0" err="1"/>
              <a:t>osaamis</a:t>
            </a:r>
            <a:r>
              <a:rPr lang="fi-FI" sz="2000" dirty="0"/>
              <a:t>- ja </a:t>
            </a:r>
            <a:r>
              <a:rPr lang="fi-FI" sz="2000" dirty="0" smtClean="0"/>
              <a:t>koulutustarpeiden </a:t>
            </a:r>
            <a:r>
              <a:rPr lang="fi-FI" sz="2000" dirty="0"/>
              <a:t>äkillistä muutosta ole tarvinnut tehdä. </a:t>
            </a:r>
          </a:p>
          <a:p>
            <a:endParaRPr lang="fi-FI" sz="2000" dirty="0"/>
          </a:p>
        </p:txBody>
      </p:sp>
      <p:sp>
        <p:nvSpPr>
          <p:cNvPr id="3" name="Title 2"/>
          <p:cNvSpPr>
            <a:spLocks noGrp="1"/>
          </p:cNvSpPr>
          <p:nvPr>
            <p:ph type="title"/>
          </p:nvPr>
        </p:nvSpPr>
        <p:spPr/>
        <p:txBody>
          <a:bodyPr/>
          <a:lstStyle/>
          <a:p>
            <a:r>
              <a:rPr lang="fi-FI"/>
              <a:t>Todennäköinen tulevaisuuskuva 2030</a:t>
            </a:r>
            <a:br>
              <a:rPr lang="fi-FI"/>
            </a:br>
            <a:r>
              <a:rPr lang="fi-FI"/>
              <a:t>”Mukautumalla muutoksiin”</a:t>
            </a:r>
            <a:endParaRPr lang="fi-FI" dirty="0"/>
          </a:p>
        </p:txBody>
      </p:sp>
    </p:spTree>
    <p:extLst>
      <p:ext uri="{BB962C8B-B14F-4D97-AF65-F5344CB8AC3E}">
        <p14:creationId xmlns:p14="http://schemas.microsoft.com/office/powerpoint/2010/main" val="2130765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0902" y="1933690"/>
            <a:ext cx="10242155" cy="4334106"/>
          </a:xfrm>
        </p:spPr>
        <p:txBody>
          <a:bodyPr>
            <a:noAutofit/>
          </a:bodyPr>
          <a:lstStyle/>
          <a:p>
            <a:r>
              <a:rPr lang="fi-FI" sz="2000" dirty="0"/>
              <a:t>Teollisuudessa biotalous ja kiertotalous ovat merkittäviä tekijäitä taloudellisesti. Suomi korkean teknologian maana on hyötynyt niiden kehittymisestä.  Viimeisten vuosien aikana kehittyneisiin toimialoihin liittyy myös uusia terveys- ja turvallisuusriskejä. Vain osa näistä riskeistä voidaan heti tunnistaa, osan vaikutuksia ei välttämättä tunnisteta.</a:t>
            </a:r>
          </a:p>
          <a:p>
            <a:r>
              <a:rPr lang="fi-FI" sz="2000" dirty="0"/>
              <a:t>Globaalissa maailmassa työ ja tuotantoketjut ovat hajautuneet ympäri maailman. Tätä kehitystä on edistänyt teknologinen kehitys ja logistiikan jatkuvan paranemisen kautta syntyvät kustannusedut. Toisaalta esim. ilmastonmuutostietoisuus ja pandemiakokemukset voivat ainakin tilapäisesti </a:t>
            </a:r>
            <a:r>
              <a:rPr lang="fi-FI" sz="2000" dirty="0" smtClean="0"/>
              <a:t>jarruttaa </a:t>
            </a:r>
            <a:r>
              <a:rPr lang="fi-FI" sz="2000" dirty="0"/>
              <a:t>tämän kehityksen kasvua, kuten tapahtui 2020-luvun alkupuolella. Silloinen koronapandemia uhkasi syöstä maailman- ja Suomen kansantalouden sekä terveydenhuoltojärjestelmät kriisiin, mistä melko nopeastikin seurasi samalla merkittäviä kansanterveydellisiä ongelmia, työttömyyttä ja terveydenhuollon resurssipulaa. Globalisaation taloudelliset hyötyvaikutukset olivat kuitenkin niin valtavat, että talouden kehitys ei pitkäksi aikaa pysähtynyt.</a:t>
            </a:r>
          </a:p>
          <a:p>
            <a:endParaRPr lang="fi-FI" sz="2000" dirty="0"/>
          </a:p>
        </p:txBody>
      </p:sp>
      <p:sp>
        <p:nvSpPr>
          <p:cNvPr id="3" name="Title 2"/>
          <p:cNvSpPr>
            <a:spLocks noGrp="1"/>
          </p:cNvSpPr>
          <p:nvPr>
            <p:ph type="title"/>
          </p:nvPr>
        </p:nvSpPr>
        <p:spPr/>
        <p:txBody>
          <a:bodyPr/>
          <a:lstStyle/>
          <a:p>
            <a:r>
              <a:rPr lang="fi-FI"/>
              <a:t>Todennäköinen tulevaisuuskuva 2030</a:t>
            </a:r>
            <a:br>
              <a:rPr lang="fi-FI"/>
            </a:br>
            <a:r>
              <a:rPr lang="fi-FI"/>
              <a:t>”Mukautumalla muutoksiin”</a:t>
            </a:r>
            <a:endParaRPr lang="fi-FI" dirty="0"/>
          </a:p>
        </p:txBody>
      </p:sp>
    </p:spTree>
    <p:extLst>
      <p:ext uri="{BB962C8B-B14F-4D97-AF65-F5344CB8AC3E}">
        <p14:creationId xmlns:p14="http://schemas.microsoft.com/office/powerpoint/2010/main" val="756132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0902" y="2075007"/>
            <a:ext cx="10242155" cy="4334106"/>
          </a:xfrm>
        </p:spPr>
        <p:txBody>
          <a:bodyPr>
            <a:noAutofit/>
          </a:bodyPr>
          <a:lstStyle/>
          <a:p>
            <a:r>
              <a:rPr lang="fi-FI" sz="2400" dirty="0"/>
              <a:t>Tehtävän työn muuttuessa siis koko ajan enemmän tietopainotteisemmaksi myös työn </a:t>
            </a:r>
            <a:r>
              <a:rPr lang="fi-FI" sz="2400" dirty="0" smtClean="0"/>
              <a:t>kognitiiviset </a:t>
            </a:r>
            <a:r>
              <a:rPr lang="fi-FI" sz="2400" dirty="0"/>
              <a:t>kuormitustekijät edelleen kasvavat. On poliittisia paineita määritellä, miten vain osittain </a:t>
            </a:r>
            <a:r>
              <a:rPr lang="fi-FI" sz="2400" dirty="0" smtClean="0"/>
              <a:t>työperäisiä </a:t>
            </a:r>
            <a:r>
              <a:rPr lang="fi-FI" sz="2400" dirty="0"/>
              <a:t>oireiluja ja sairauksia katsottaisiin ammattitaudeiksi. Ammattitauti on kuitenkin rajattu </a:t>
            </a:r>
            <a:r>
              <a:rPr lang="fi-FI" sz="2400" dirty="0" smtClean="0"/>
              <a:t>juridinen </a:t>
            </a:r>
            <a:r>
              <a:rPr lang="fi-FI" sz="2400" dirty="0"/>
              <a:t>käsite ja työperäisyys ilmiönä sitä laajempi. Haasteena ammattitaudin diagnosoinnissa on työn kuormittavuuden ja muiden kuormitustekijöiden erottaminen. Milloin työn kuormitus olisi </a:t>
            </a:r>
            <a:r>
              <a:rPr lang="fi-FI" sz="2400" dirty="0" smtClean="0"/>
              <a:t>pääasiallinen </a:t>
            </a:r>
            <a:r>
              <a:rPr lang="fi-FI" sz="2400" dirty="0"/>
              <a:t>ja todennäköinen sairastumisen syy?</a:t>
            </a:r>
          </a:p>
          <a:p>
            <a:endParaRPr lang="fi-FI" sz="2400" dirty="0"/>
          </a:p>
          <a:p>
            <a:endParaRPr lang="fi-FI" dirty="0"/>
          </a:p>
        </p:txBody>
      </p:sp>
      <p:sp>
        <p:nvSpPr>
          <p:cNvPr id="3" name="Title 2"/>
          <p:cNvSpPr>
            <a:spLocks noGrp="1"/>
          </p:cNvSpPr>
          <p:nvPr>
            <p:ph type="title"/>
          </p:nvPr>
        </p:nvSpPr>
        <p:spPr/>
        <p:txBody>
          <a:bodyPr/>
          <a:lstStyle/>
          <a:p>
            <a:r>
              <a:rPr lang="fi-FI"/>
              <a:t>Todennäköinen tulevaisuuskuva 2030</a:t>
            </a:r>
            <a:br>
              <a:rPr lang="fi-FI"/>
            </a:br>
            <a:r>
              <a:rPr lang="fi-FI"/>
              <a:t>”Mukautumalla muutoksiin”</a:t>
            </a:r>
            <a:endParaRPr lang="fi-FI" dirty="0"/>
          </a:p>
        </p:txBody>
      </p:sp>
    </p:spTree>
    <p:extLst>
      <p:ext uri="{BB962C8B-B14F-4D97-AF65-F5344CB8AC3E}">
        <p14:creationId xmlns:p14="http://schemas.microsoft.com/office/powerpoint/2010/main" val="409127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147157" y="681175"/>
            <a:ext cx="8784128" cy="956432"/>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r>
              <a:rPr lang="fi-FI" sz="2800" b="0" dirty="0" smtClean="0"/>
              <a:t>Toimintaympäristöstä nousevat muutokset</a:t>
            </a:r>
            <a:br>
              <a:rPr lang="fi-FI" sz="2800" b="0" dirty="0" smtClean="0"/>
            </a:br>
            <a:r>
              <a:rPr lang="fi-FI" sz="2800" b="0" dirty="0" smtClean="0"/>
              <a:t>(megatrendit, trendit, heikot signaalit, yllätykset)</a:t>
            </a:r>
            <a:endParaRPr lang="fi-FI" sz="2800" b="0" dirty="0"/>
          </a:p>
        </p:txBody>
      </p:sp>
      <p:sp>
        <p:nvSpPr>
          <p:cNvPr id="3" name="TextBox 2"/>
          <p:cNvSpPr txBox="1"/>
          <p:nvPr/>
        </p:nvSpPr>
        <p:spPr>
          <a:xfrm>
            <a:off x="1280160" y="2229597"/>
            <a:ext cx="2593571"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i-FI" sz="2400" dirty="0" smtClean="0"/>
              <a:t>Yksilöt</a:t>
            </a:r>
            <a:endParaRPr lang="fi-FI" sz="2400" dirty="0"/>
          </a:p>
        </p:txBody>
      </p:sp>
      <p:sp>
        <p:nvSpPr>
          <p:cNvPr id="14" name="TextBox 13"/>
          <p:cNvSpPr txBox="1"/>
          <p:nvPr/>
        </p:nvSpPr>
        <p:spPr>
          <a:xfrm>
            <a:off x="1280159" y="3343502"/>
            <a:ext cx="2593571"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i-FI" sz="2400" dirty="0" smtClean="0"/>
              <a:t>Organisaatiot</a:t>
            </a:r>
            <a:endParaRPr lang="fi-FI" sz="2400" dirty="0"/>
          </a:p>
        </p:txBody>
      </p:sp>
      <p:sp>
        <p:nvSpPr>
          <p:cNvPr id="15" name="TextBox 14"/>
          <p:cNvSpPr txBox="1"/>
          <p:nvPr/>
        </p:nvSpPr>
        <p:spPr>
          <a:xfrm>
            <a:off x="1280159" y="4457407"/>
            <a:ext cx="2593571"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i-FI" sz="2400" dirty="0" smtClean="0"/>
              <a:t>Toiminnan tulokset</a:t>
            </a:r>
            <a:endParaRPr lang="fi-FI" sz="2400" dirty="0"/>
          </a:p>
        </p:txBody>
      </p:sp>
      <p:sp>
        <p:nvSpPr>
          <p:cNvPr id="17" name="TextBox 16"/>
          <p:cNvSpPr txBox="1"/>
          <p:nvPr/>
        </p:nvSpPr>
        <p:spPr>
          <a:xfrm>
            <a:off x="5860472" y="2229597"/>
            <a:ext cx="3374967"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i-FI" sz="2400" dirty="0" smtClean="0"/>
              <a:t>Uudet osaamiset</a:t>
            </a:r>
            <a:endParaRPr lang="fi-FI" sz="2400" dirty="0"/>
          </a:p>
        </p:txBody>
      </p:sp>
      <p:sp>
        <p:nvSpPr>
          <p:cNvPr id="18" name="TextBox 17"/>
          <p:cNvSpPr txBox="1"/>
          <p:nvPr/>
        </p:nvSpPr>
        <p:spPr>
          <a:xfrm>
            <a:off x="5860472" y="3343502"/>
            <a:ext cx="3374967"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i-FI" sz="2400" dirty="0" smtClean="0"/>
              <a:t>Uudet toimintatavat</a:t>
            </a:r>
            <a:endParaRPr lang="fi-FI" sz="2400" dirty="0"/>
          </a:p>
        </p:txBody>
      </p:sp>
      <p:sp>
        <p:nvSpPr>
          <p:cNvPr id="19" name="TextBox 18"/>
          <p:cNvSpPr txBox="1"/>
          <p:nvPr/>
        </p:nvSpPr>
        <p:spPr>
          <a:xfrm>
            <a:off x="5860472" y="4457407"/>
            <a:ext cx="3300152"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i-FI" sz="2400" dirty="0" smtClean="0"/>
              <a:t>Uudet tuotteet ja palvelut</a:t>
            </a:r>
            <a:endParaRPr lang="fi-FI" sz="2400" dirty="0"/>
          </a:p>
        </p:txBody>
      </p:sp>
    </p:spTree>
    <p:extLst>
      <p:ext uri="{BB962C8B-B14F-4D97-AF65-F5344CB8AC3E}">
        <p14:creationId xmlns:p14="http://schemas.microsoft.com/office/powerpoint/2010/main" val="3085509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fi-FI" sz="3200" dirty="0" smtClean="0"/>
              <a:t>Kiitos </a:t>
            </a:r>
            <a:r>
              <a:rPr lang="fi-FI" sz="3200" dirty="0" smtClean="0"/>
              <a:t>tarkkaavaisuudestanne</a:t>
            </a:r>
            <a:r>
              <a:rPr lang="fi-FI" sz="3200" dirty="0" smtClean="0"/>
              <a:t>!</a:t>
            </a:r>
            <a:endParaRPr lang="fi-FI" sz="3200" dirty="0"/>
          </a:p>
        </p:txBody>
      </p:sp>
    </p:spTree>
    <p:extLst>
      <p:ext uri="{BB962C8B-B14F-4D97-AF65-F5344CB8AC3E}">
        <p14:creationId xmlns:p14="http://schemas.microsoft.com/office/powerpoint/2010/main" val="318607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fi-FI" sz="2400" dirty="0" smtClean="0"/>
              <a:t>Globaalisti väestön ennakoidaan kasvavan 9-10 miljardiin 2050 mennessä</a:t>
            </a:r>
          </a:p>
          <a:p>
            <a:r>
              <a:rPr lang="fi-FI" sz="2400" dirty="0" smtClean="0"/>
              <a:t>Ihmisten keski-ikä nousee</a:t>
            </a:r>
          </a:p>
          <a:p>
            <a:r>
              <a:rPr lang="fi-FI" sz="2400" dirty="0" smtClean="0"/>
              <a:t>Syntyvyys suurta erityisesti Afrikassa</a:t>
            </a:r>
          </a:p>
          <a:p>
            <a:r>
              <a:rPr lang="fi-FI" sz="2400" dirty="0" smtClean="0"/>
              <a:t>Japani, Kiina ja Eurooppa vanhenevat edelleen ilman muuttoliikettä</a:t>
            </a:r>
          </a:p>
          <a:p>
            <a:r>
              <a:rPr lang="fi-FI" sz="2400" dirty="0" smtClean="0"/>
              <a:t>Ilmastopakolaisuus yhdessä talous- ja turvallisuuspakolaisuuden kanssa kasvaa </a:t>
            </a:r>
          </a:p>
          <a:p>
            <a:endParaRPr lang="fi-FI" sz="2400" dirty="0" smtClean="0"/>
          </a:p>
        </p:txBody>
      </p:sp>
      <p:sp>
        <p:nvSpPr>
          <p:cNvPr id="3" name="Content Placeholder 2"/>
          <p:cNvSpPr>
            <a:spLocks noGrp="1"/>
          </p:cNvSpPr>
          <p:nvPr>
            <p:ph idx="10"/>
          </p:nvPr>
        </p:nvSpPr>
        <p:spPr/>
        <p:txBody>
          <a:bodyPr>
            <a:normAutofit/>
          </a:bodyPr>
          <a:lstStyle/>
          <a:p>
            <a:r>
              <a:rPr lang="fi-FI" sz="2400" dirty="0" smtClean="0"/>
              <a:t>Suomessa väestön ikääntyy, syntyvyys alhaista</a:t>
            </a:r>
          </a:p>
          <a:p>
            <a:r>
              <a:rPr lang="fi-FI" sz="2400" dirty="0" smtClean="0"/>
              <a:t>Aktiiviset eläkeläiset</a:t>
            </a:r>
          </a:p>
          <a:p>
            <a:r>
              <a:rPr lang="fi-FI" sz="2400" dirty="0" smtClean="0"/>
              <a:t>Eliniänodote kasvaa? </a:t>
            </a:r>
          </a:p>
          <a:p>
            <a:r>
              <a:rPr lang="fi-FI" sz="2400" dirty="0" smtClean="0"/>
              <a:t>Huoltosuhde heikkenee</a:t>
            </a:r>
          </a:p>
          <a:p>
            <a:r>
              <a:rPr lang="fi-FI" sz="2400" dirty="0" smtClean="0"/>
              <a:t>Maahanmuuton </a:t>
            </a:r>
            <a:r>
              <a:rPr lang="fi-FI" sz="2400" dirty="0"/>
              <a:t>kasvulle suuria ulkoisia paineita</a:t>
            </a:r>
          </a:p>
          <a:p>
            <a:endParaRPr lang="fi-FI" sz="2400" dirty="0" smtClean="0"/>
          </a:p>
          <a:p>
            <a:endParaRPr lang="fi-FI" sz="2400" dirty="0" smtClean="0"/>
          </a:p>
          <a:p>
            <a:endParaRPr lang="fi-FI" sz="2400" dirty="0" smtClean="0"/>
          </a:p>
          <a:p>
            <a:endParaRPr lang="fi-FI" sz="2400" dirty="0" smtClean="0"/>
          </a:p>
          <a:p>
            <a:endParaRPr lang="fi-FI" sz="2400" dirty="0" smtClean="0"/>
          </a:p>
          <a:p>
            <a:endParaRPr lang="fi-FI" sz="2400" dirty="0" smtClean="0"/>
          </a:p>
          <a:p>
            <a:endParaRPr lang="fi-FI" sz="2400" dirty="0" smtClean="0"/>
          </a:p>
        </p:txBody>
      </p:sp>
      <p:sp>
        <p:nvSpPr>
          <p:cNvPr id="4" name="Title 3"/>
          <p:cNvSpPr>
            <a:spLocks noGrp="1"/>
          </p:cNvSpPr>
          <p:nvPr>
            <p:ph type="title"/>
          </p:nvPr>
        </p:nvSpPr>
        <p:spPr/>
        <p:txBody>
          <a:bodyPr/>
          <a:lstStyle/>
          <a:p>
            <a:r>
              <a:rPr lang="fi-FI" dirty="0" smtClean="0"/>
              <a:t>Väestömuutoksista</a:t>
            </a:r>
            <a:endParaRPr lang="fi-FI" dirty="0"/>
          </a:p>
        </p:txBody>
      </p:sp>
    </p:spTree>
    <p:extLst>
      <p:ext uri="{BB962C8B-B14F-4D97-AF65-F5344CB8AC3E}">
        <p14:creationId xmlns:p14="http://schemas.microsoft.com/office/powerpoint/2010/main" val="2984237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980728"/>
            <a:ext cx="7488832" cy="623312"/>
          </a:xfrm>
        </p:spPr>
        <p:txBody>
          <a:bodyPr>
            <a:normAutofit fontScale="90000"/>
          </a:bodyPr>
          <a:lstStyle/>
          <a:p>
            <a:r>
              <a:rPr lang="fi-FI" dirty="0" smtClean="0"/>
              <a:t>Suomeen kaksi miljoonaa uutta asukasta ilmastonmuutoksen vuoksi?</a:t>
            </a:r>
            <a:endParaRPr lang="fi-FI" dirty="0"/>
          </a:p>
        </p:txBody>
      </p:sp>
      <p:sp>
        <p:nvSpPr>
          <p:cNvPr id="4" name="Text Placeholder 3"/>
          <p:cNvSpPr>
            <a:spLocks noGrp="1"/>
          </p:cNvSpPr>
          <p:nvPr>
            <p:ph type="body" sz="quarter" idx="11"/>
          </p:nvPr>
        </p:nvSpPr>
        <p:spPr>
          <a:xfrm>
            <a:off x="1587731" y="2132857"/>
            <a:ext cx="8252685" cy="3361856"/>
          </a:xfrm>
        </p:spPr>
        <p:txBody>
          <a:bodyPr>
            <a:noAutofit/>
          </a:bodyPr>
          <a:lstStyle/>
          <a:p>
            <a:r>
              <a:rPr lang="fi-FI" sz="2400" dirty="0"/>
              <a:t>Ilmastonmuutos kuumentaa Pohjois-Afrikan, Lähi-Idän ja Etelä-Euroopan ihmiselle asumiskelvottomaksi. </a:t>
            </a:r>
          </a:p>
          <a:p>
            <a:r>
              <a:rPr lang="en-US" sz="2400" dirty="0"/>
              <a:t>“Future forecasts vary from 25 million to 1 billion environmental migrants by 2050, moving either within their countries or across borders, on a permanent or temporary basis, with 200 million being the most widely cited estimate. This figure equals the current estimate of international migrants worldwide.” </a:t>
            </a:r>
            <a:endParaRPr lang="fi-FI" sz="2400" dirty="0"/>
          </a:p>
        </p:txBody>
      </p:sp>
      <p:pic>
        <p:nvPicPr>
          <p:cNvPr id="3" name="Picture 2"/>
          <p:cNvPicPr>
            <a:picLocks noChangeAspect="1"/>
          </p:cNvPicPr>
          <p:nvPr/>
        </p:nvPicPr>
        <p:blipFill>
          <a:blip r:embed="rId2"/>
          <a:stretch>
            <a:fillRect/>
          </a:stretch>
        </p:blipFill>
        <p:spPr>
          <a:xfrm>
            <a:off x="8410427" y="5667290"/>
            <a:ext cx="2238375" cy="962025"/>
          </a:xfrm>
          <a:prstGeom prst="rect">
            <a:avLst/>
          </a:prstGeom>
        </p:spPr>
      </p:pic>
    </p:spTree>
    <p:extLst>
      <p:ext uri="{BB962C8B-B14F-4D97-AF65-F5344CB8AC3E}">
        <p14:creationId xmlns:p14="http://schemas.microsoft.com/office/powerpoint/2010/main" val="3019161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fi-FI" dirty="0" smtClean="0"/>
              <a:t>Globaalisti väestö keskittyy kaupunkeihin, 2050 yli 70 % maapallon väestöstä asuu kaupungeissa</a:t>
            </a:r>
          </a:p>
          <a:p>
            <a:r>
              <a:rPr lang="fi-FI" dirty="0" smtClean="0"/>
              <a:t>Erityisesti 1-5 milj. asukaan kaupungit kasvavat</a:t>
            </a:r>
          </a:p>
          <a:p>
            <a:r>
              <a:rPr lang="fi-FI" dirty="0" smtClean="0"/>
              <a:t>Uudet </a:t>
            </a:r>
            <a:r>
              <a:rPr lang="fi-FI" dirty="0" err="1" smtClean="0"/>
              <a:t>megacityt</a:t>
            </a:r>
            <a:r>
              <a:rPr lang="fi-FI" dirty="0" smtClean="0"/>
              <a:t> syntyvät Afrikkaan</a:t>
            </a:r>
          </a:p>
          <a:p>
            <a:r>
              <a:rPr lang="fi-FI" dirty="0"/>
              <a:t>Uhkina edelleen kaupunkien slummiutuminen, turvallisuusuhat, epidemioiden leviäminen</a:t>
            </a:r>
          </a:p>
          <a:p>
            <a:r>
              <a:rPr lang="fi-FI" dirty="0"/>
              <a:t>Palvelujen kysyntä kasvaa </a:t>
            </a:r>
          </a:p>
          <a:p>
            <a:pPr marL="0" indent="0">
              <a:buNone/>
            </a:pPr>
            <a:endParaRPr lang="fi-FI" dirty="0" smtClean="0"/>
          </a:p>
          <a:p>
            <a:endParaRPr lang="fi-FI" dirty="0"/>
          </a:p>
        </p:txBody>
      </p:sp>
      <p:sp>
        <p:nvSpPr>
          <p:cNvPr id="3" name="Content Placeholder 2"/>
          <p:cNvSpPr>
            <a:spLocks noGrp="1"/>
          </p:cNvSpPr>
          <p:nvPr>
            <p:ph idx="10"/>
          </p:nvPr>
        </p:nvSpPr>
        <p:spPr/>
        <p:txBody>
          <a:bodyPr>
            <a:normAutofit fontScale="92500" lnSpcReduction="20000"/>
          </a:bodyPr>
          <a:lstStyle/>
          <a:p>
            <a:r>
              <a:rPr lang="fi-FI" dirty="0" smtClean="0"/>
              <a:t>Suomessa yhtäaikainen alueellinen keskittyminen, harveneminen ja autioituminen jatkuu mistä seuraa alueiden polarisaatiota ja eriarvoistumista. </a:t>
            </a:r>
          </a:p>
          <a:p>
            <a:r>
              <a:rPr lang="fi-FI" dirty="0" smtClean="0"/>
              <a:t>Toiminnot  ja palvelut keskittyvät edelleen kaupunkiseuduille</a:t>
            </a:r>
          </a:p>
          <a:p>
            <a:r>
              <a:rPr lang="fi-FI" dirty="0" smtClean="0"/>
              <a:t>Harvenevat seudut ikääntyvät kaupunkeja nopeammin</a:t>
            </a:r>
          </a:p>
          <a:p>
            <a:r>
              <a:rPr lang="fi-FI" dirty="0" smtClean="0"/>
              <a:t>Paluumuutto marginaalista</a:t>
            </a:r>
          </a:p>
          <a:p>
            <a:endParaRPr lang="fi-FI" dirty="0" smtClean="0"/>
          </a:p>
          <a:p>
            <a:endParaRPr lang="fi-FI" dirty="0" smtClean="0"/>
          </a:p>
          <a:p>
            <a:endParaRPr lang="fi-FI" dirty="0" smtClean="0"/>
          </a:p>
          <a:p>
            <a:endParaRPr lang="fi-FI" dirty="0"/>
          </a:p>
        </p:txBody>
      </p:sp>
      <p:sp>
        <p:nvSpPr>
          <p:cNvPr id="4" name="Title 3"/>
          <p:cNvSpPr>
            <a:spLocks noGrp="1"/>
          </p:cNvSpPr>
          <p:nvPr>
            <p:ph type="title"/>
          </p:nvPr>
        </p:nvSpPr>
        <p:spPr>
          <a:xfrm>
            <a:off x="1078028" y="438150"/>
            <a:ext cx="10145029" cy="925137"/>
          </a:xfrm>
        </p:spPr>
        <p:txBody>
          <a:bodyPr/>
          <a:lstStyle/>
          <a:p>
            <a:r>
              <a:rPr lang="fi-FI" dirty="0" smtClean="0"/>
              <a:t>Kaupungistuminen ja keskittyminen</a:t>
            </a:r>
            <a:endParaRPr lang="fi-FI" dirty="0"/>
          </a:p>
        </p:txBody>
      </p:sp>
    </p:spTree>
    <p:extLst>
      <p:ext uri="{BB962C8B-B14F-4D97-AF65-F5344CB8AC3E}">
        <p14:creationId xmlns:p14="http://schemas.microsoft.com/office/powerpoint/2010/main" val="3434259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870" y="362157"/>
            <a:ext cx="7488832" cy="623312"/>
          </a:xfrm>
        </p:spPr>
        <p:txBody>
          <a:bodyPr>
            <a:normAutofit/>
          </a:bodyPr>
          <a:lstStyle/>
          <a:p>
            <a:r>
              <a:rPr lang="fi-FI" sz="3600" dirty="0" err="1" smtClean="0"/>
              <a:t>Disruptio</a:t>
            </a:r>
            <a:endParaRPr lang="fi-FI" sz="3600" dirty="0"/>
          </a:p>
        </p:txBody>
      </p:sp>
      <p:sp>
        <p:nvSpPr>
          <p:cNvPr id="4" name="Text Placeholder 3"/>
          <p:cNvSpPr>
            <a:spLocks noGrp="1"/>
          </p:cNvSpPr>
          <p:nvPr>
            <p:ph type="body" sz="quarter" idx="11"/>
          </p:nvPr>
        </p:nvSpPr>
        <p:spPr>
          <a:xfrm>
            <a:off x="1351128" y="1490763"/>
            <a:ext cx="9438791" cy="5019219"/>
          </a:xfrm>
        </p:spPr>
        <p:txBody>
          <a:bodyPr>
            <a:noAutofit/>
          </a:bodyPr>
          <a:lstStyle/>
          <a:p>
            <a:r>
              <a:rPr lang="fi-FI" sz="2400" dirty="0" err="1"/>
              <a:t>Disruptio</a:t>
            </a:r>
            <a:r>
              <a:rPr lang="fi-FI" sz="2400" dirty="0"/>
              <a:t> määrittyy tuhoavana teknologisena rakennemuutoksena, vakiintuneiden toimintamallien murtumisena. Kyse on tuotannon, markkinoiden ja talouden </a:t>
            </a:r>
            <a:r>
              <a:rPr lang="fi-FI" sz="2400" dirty="0" err="1"/>
              <a:t>paragigman</a:t>
            </a:r>
            <a:r>
              <a:rPr lang="fi-FI" sz="2400" dirty="0"/>
              <a:t> muuttumisesta. </a:t>
            </a:r>
          </a:p>
          <a:p>
            <a:r>
              <a:rPr lang="fi-FI" sz="2400" dirty="0"/>
              <a:t>Vähän samaa kun </a:t>
            </a:r>
            <a:r>
              <a:rPr lang="fi-FI" sz="2400" dirty="0" err="1"/>
              <a:t>Schumpeterin</a:t>
            </a:r>
            <a:r>
              <a:rPr lang="fi-FI" sz="2400" dirty="0"/>
              <a:t> jo 1930-luvulla esiin tuoma luova tuho</a:t>
            </a:r>
          </a:p>
          <a:p>
            <a:r>
              <a:rPr lang="fi-FI" sz="2400" dirty="0"/>
              <a:t>Digitaalisuus ja ICT ovat </a:t>
            </a:r>
            <a:r>
              <a:rPr lang="fi-FI" sz="2400" dirty="0" err="1"/>
              <a:t>disruptiivisia</a:t>
            </a:r>
            <a:r>
              <a:rPr lang="fi-FI" sz="2400" dirty="0"/>
              <a:t> teknologioita, mutta myös muut muutokset ja innovaatiot voivat olla </a:t>
            </a:r>
            <a:r>
              <a:rPr lang="fi-FI" sz="2400" dirty="0" err="1"/>
              <a:t>disruptiivisia</a:t>
            </a:r>
            <a:r>
              <a:rPr lang="fi-FI" sz="2400" dirty="0"/>
              <a:t>. Esimerkiksi Life Science muuttumassa joukkohoidosta yksilön hoitoon esim. geeniteknologian vuoksi. </a:t>
            </a:r>
          </a:p>
          <a:p>
            <a:r>
              <a:rPr lang="fi-FI" sz="2400" dirty="0"/>
              <a:t>Merkittäviä muutoksia tapahtuu talouden eri osa-alueilla: </a:t>
            </a:r>
            <a:r>
              <a:rPr lang="fi-FI" sz="2400" dirty="0" smtClean="0"/>
              <a:t>talouspalveluiden </a:t>
            </a:r>
            <a:r>
              <a:rPr lang="fi-FI" sz="2400" dirty="0"/>
              <a:t>ja markkinoiden  sekä rahoituksen tekoälysovellukset, median </a:t>
            </a:r>
            <a:r>
              <a:rPr lang="fi-FI" sz="2400" dirty="0" smtClean="0"/>
              <a:t>murros,  </a:t>
            </a:r>
            <a:r>
              <a:rPr lang="fi-FI" sz="2400" dirty="0"/>
              <a:t>jne.  </a:t>
            </a:r>
          </a:p>
          <a:p>
            <a:endParaRPr lang="fi-FI" sz="2400" dirty="0"/>
          </a:p>
          <a:p>
            <a:endParaRPr lang="fi-FI" sz="2400" dirty="0"/>
          </a:p>
        </p:txBody>
      </p:sp>
    </p:spTree>
    <p:extLst>
      <p:ext uri="{BB962C8B-B14F-4D97-AF65-F5344CB8AC3E}">
        <p14:creationId xmlns:p14="http://schemas.microsoft.com/office/powerpoint/2010/main" val="2475745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36712"/>
            <a:ext cx="9144000" cy="4968552"/>
          </a:xfrm>
          <a:prstGeom prst="rect">
            <a:avLst/>
          </a:prstGeom>
        </p:spPr>
      </p:pic>
      <p:sp>
        <p:nvSpPr>
          <p:cNvPr id="3" name="TextBox 2"/>
          <p:cNvSpPr txBox="1"/>
          <p:nvPr/>
        </p:nvSpPr>
        <p:spPr>
          <a:xfrm>
            <a:off x="1847528" y="6021288"/>
            <a:ext cx="3960440" cy="369332"/>
          </a:xfrm>
          <a:prstGeom prst="rect">
            <a:avLst/>
          </a:prstGeom>
          <a:noFill/>
        </p:spPr>
        <p:txBody>
          <a:bodyPr wrap="square" rtlCol="0">
            <a:spAutoFit/>
          </a:bodyPr>
          <a:lstStyle/>
          <a:p>
            <a:pPr algn="ctr"/>
            <a:r>
              <a:rPr lang="fi-FI" dirty="0"/>
              <a:t>Markku </a:t>
            </a:r>
            <a:r>
              <a:rPr lang="fi-FI" dirty="0" err="1"/>
              <a:t>Wilenius</a:t>
            </a:r>
            <a:r>
              <a:rPr lang="fi-FI" dirty="0"/>
              <a:t> 2017</a:t>
            </a:r>
          </a:p>
        </p:txBody>
      </p:sp>
    </p:spTree>
    <p:extLst>
      <p:ext uri="{BB962C8B-B14F-4D97-AF65-F5344CB8AC3E}">
        <p14:creationId xmlns:p14="http://schemas.microsoft.com/office/powerpoint/2010/main" val="1001211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2261886" y="2424153"/>
            <a:ext cx="1313184" cy="1250380"/>
          </a:xfrm>
          <a:prstGeom prst="rect">
            <a:avLst/>
          </a:prstGeom>
        </p:spPr>
      </p:pic>
      <p:graphicFrame>
        <p:nvGraphicFramePr>
          <p:cNvPr id="4" name="Content Placeholder 3"/>
          <p:cNvGraphicFramePr>
            <a:graphicFrameLocks noGrp="1"/>
          </p:cNvGraphicFramePr>
          <p:nvPr>
            <p:ph idx="1"/>
            <p:extLst/>
          </p:nvPr>
        </p:nvGraphicFramePr>
        <p:xfrm>
          <a:off x="2152650" y="2136721"/>
          <a:ext cx="7916636" cy="3353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flipV="1">
            <a:off x="2152650" y="5223800"/>
            <a:ext cx="8043682" cy="5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41251" y="5328598"/>
            <a:ext cx="1226960" cy="242374"/>
          </a:xfrm>
          <a:prstGeom prst="rect">
            <a:avLst/>
          </a:prstGeom>
        </p:spPr>
        <p:txBody>
          <a:bodyPr wrap="square">
            <a:spAutoFit/>
          </a:bodyPr>
          <a:lstStyle/>
          <a:p>
            <a:pPr lvl="0"/>
            <a:r>
              <a:rPr lang="en-US" sz="975" i="1" dirty="0"/>
              <a:t>End of 18</a:t>
            </a:r>
            <a:r>
              <a:rPr lang="en-US" sz="975" i="1" baseline="30000" dirty="0"/>
              <a:t>th</a:t>
            </a:r>
            <a:r>
              <a:rPr lang="en-US" sz="975" i="1" dirty="0"/>
              <a:t> century</a:t>
            </a:r>
          </a:p>
        </p:txBody>
      </p:sp>
      <p:sp>
        <p:nvSpPr>
          <p:cNvPr id="8" name="Rectangle 7"/>
          <p:cNvSpPr/>
          <p:nvPr/>
        </p:nvSpPr>
        <p:spPr>
          <a:xfrm>
            <a:off x="4612951" y="5328599"/>
            <a:ext cx="1226960" cy="392415"/>
          </a:xfrm>
          <a:prstGeom prst="rect">
            <a:avLst/>
          </a:prstGeom>
        </p:spPr>
        <p:txBody>
          <a:bodyPr wrap="square">
            <a:spAutoFit/>
          </a:bodyPr>
          <a:lstStyle/>
          <a:p>
            <a:pPr lvl="0"/>
            <a:r>
              <a:rPr lang="en-US" sz="975" i="1" dirty="0"/>
              <a:t>Start of 19</a:t>
            </a:r>
            <a:r>
              <a:rPr lang="en-US" sz="975" i="1" baseline="30000" dirty="0"/>
              <a:t>th</a:t>
            </a:r>
            <a:r>
              <a:rPr lang="en-US" sz="975" i="1" dirty="0"/>
              <a:t> century</a:t>
            </a:r>
          </a:p>
        </p:txBody>
      </p:sp>
      <p:sp>
        <p:nvSpPr>
          <p:cNvPr id="16" name="Rectangle 15"/>
          <p:cNvSpPr/>
          <p:nvPr/>
        </p:nvSpPr>
        <p:spPr>
          <a:xfrm>
            <a:off x="6386791" y="5311221"/>
            <a:ext cx="1226960" cy="242374"/>
          </a:xfrm>
          <a:prstGeom prst="rect">
            <a:avLst/>
          </a:prstGeom>
        </p:spPr>
        <p:txBody>
          <a:bodyPr wrap="square">
            <a:spAutoFit/>
          </a:bodyPr>
          <a:lstStyle/>
          <a:p>
            <a:pPr lvl="0"/>
            <a:r>
              <a:rPr lang="en-US" sz="975" i="1" dirty="0"/>
              <a:t>Start of 1970s	</a:t>
            </a:r>
          </a:p>
        </p:txBody>
      </p:sp>
      <p:sp>
        <p:nvSpPr>
          <p:cNvPr id="17" name="Rectangle 16"/>
          <p:cNvSpPr/>
          <p:nvPr/>
        </p:nvSpPr>
        <p:spPr>
          <a:xfrm>
            <a:off x="8530618" y="5275885"/>
            <a:ext cx="1226960" cy="300082"/>
          </a:xfrm>
          <a:prstGeom prst="rect">
            <a:avLst/>
          </a:prstGeom>
        </p:spPr>
        <p:txBody>
          <a:bodyPr wrap="square">
            <a:spAutoFit/>
          </a:bodyPr>
          <a:lstStyle/>
          <a:p>
            <a:pPr lvl="0"/>
            <a:r>
              <a:rPr lang="en-US" sz="975" i="1" dirty="0"/>
              <a:t>Today</a:t>
            </a:r>
            <a:r>
              <a:rPr lang="en-US" sz="1350" i="1" dirty="0"/>
              <a:t>	</a:t>
            </a:r>
          </a:p>
        </p:txBody>
      </p:sp>
      <p:pic>
        <p:nvPicPr>
          <p:cNvPr id="1028" name="Picture 4" descr="Billedresultat for mass manufactur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10606" y="2142017"/>
            <a:ext cx="1220345" cy="10140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lledresultat for manufacturi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9539" y="1611326"/>
            <a:ext cx="1324212" cy="9931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ledresultat for connected robot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54987" y="1196947"/>
            <a:ext cx="1537814" cy="93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48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TU-2018">
      <a:dk1>
        <a:sysClr val="windowText" lastClr="000000"/>
      </a:dk1>
      <a:lt1>
        <a:sysClr val="window" lastClr="FFFFFF"/>
      </a:lt1>
      <a:dk2>
        <a:srgbClr val="000000"/>
      </a:dk2>
      <a:lt2>
        <a:srgbClr val="FFFFFF"/>
      </a:lt2>
      <a:accent1>
        <a:srgbClr val="78C8D2"/>
      </a:accent1>
      <a:accent2>
        <a:srgbClr val="9063CD"/>
      </a:accent2>
      <a:accent3>
        <a:srgbClr val="ADCB00"/>
      </a:accent3>
      <a:accent4>
        <a:srgbClr val="F8485E"/>
      </a:accent4>
      <a:accent5>
        <a:srgbClr val="868686"/>
      </a:accent5>
      <a:accent6>
        <a:srgbClr val="D9D9D9"/>
      </a:accent6>
      <a:hlink>
        <a:srgbClr val="9063CD"/>
      </a:hlink>
      <a:folHlink>
        <a:srgbClr val="9063C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u-powerpoint-pohja-fi.pptx" id="{313CABB6-FB37-474A-B8DD-C831C337203F}" vid="{3A29670A-09DF-473B-AC4C-5C4C168526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utu-powerpoint-pohja-fi</Template>
  <TotalTime>3418</TotalTime>
  <Words>1653</Words>
  <Application>Microsoft Office PowerPoint</Application>
  <PresentationFormat>Widescreen</PresentationFormat>
  <Paragraphs>189</Paragraphs>
  <Slides>30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Narrow</vt:lpstr>
      <vt:lpstr>Calibri</vt:lpstr>
      <vt:lpstr>Office Theme</vt:lpstr>
      <vt:lpstr>       Katsaus tulevaisuuden työelämään </vt:lpstr>
      <vt:lpstr>Toimintaympäristön piirteitä</vt:lpstr>
      <vt:lpstr>Toimintaympäristöstä nousevat muutokset (megatrendit, trendit, heikot signaalit, yllätykset)</vt:lpstr>
      <vt:lpstr>Väestömuutoksista</vt:lpstr>
      <vt:lpstr>Suomeen kaksi miljoonaa uutta asukasta ilmastonmuutoksen vuoksi?</vt:lpstr>
      <vt:lpstr>Kaupungistuminen ja keskittyminen</vt:lpstr>
      <vt:lpstr>Disruptio</vt:lpstr>
      <vt:lpstr>PowerPoint Presentation</vt:lpstr>
      <vt:lpstr>PowerPoint Presentation</vt:lpstr>
      <vt:lpstr>Uusia talouksia</vt:lpstr>
      <vt:lpstr>ICT, digitalisaatio, automatisaatio, robotisaatio, koneoppiminen </vt:lpstr>
      <vt:lpstr>Mitä ICT:ltä odotetaan? </vt:lpstr>
      <vt:lpstr>PowerPoint Presentation</vt:lpstr>
      <vt:lpstr>Ympäristö ja ilmastonmuutos</vt:lpstr>
      <vt:lpstr>Terveys ja ruoka</vt:lpstr>
      <vt:lpstr>Kuluttajatrendejä (Hiltunen 2017)</vt:lpstr>
      <vt:lpstr>Arvot ja etiikka</vt:lpstr>
      <vt:lpstr>  Koulutuksen ja oppimisen kehityskulkuja ja ilmiöitä  </vt:lpstr>
      <vt:lpstr>Osaaminen ja taidot (yhteisiä)</vt:lpstr>
      <vt:lpstr>PowerPoint Presentation</vt:lpstr>
      <vt:lpstr>Työroolit</vt:lpstr>
      <vt:lpstr>Työn tulevaisuus 2030 (1)</vt:lpstr>
      <vt:lpstr>Työn tulevaisuus (2)</vt:lpstr>
      <vt:lpstr>Työn tulevaisuus (3)</vt:lpstr>
      <vt:lpstr>Johtopäätöksiä lyhyellä aikavälillä </vt:lpstr>
      <vt:lpstr>Työn tulevaisuuskuva</vt:lpstr>
      <vt:lpstr>Todennäköinen tulevaisuuskuva 2030 ”Mukautumalla muutoksiin”</vt:lpstr>
      <vt:lpstr>Todennäköinen tulevaisuuskuva 2030 ”Mukautumalla muutoksiin”</vt:lpstr>
      <vt:lpstr>Todennäköinen tulevaisuuskuva 2030 ”Mukautumalla muutoksiin”</vt:lpstr>
      <vt:lpstr>PowerPoint Presentation</vt:lpstr>
    </vt:vector>
  </TitlesOfParts>
  <Company>University of Turku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Tulevaisuuden kuluttaja ja ruuantuotantotavat</dc:title>
  <dc:creator>Juha Kaskinen</dc:creator>
  <cp:lastModifiedBy>Juha Kaskinen</cp:lastModifiedBy>
  <cp:revision>159</cp:revision>
  <dcterms:created xsi:type="dcterms:W3CDTF">2018-10-23T09:46:38Z</dcterms:created>
  <dcterms:modified xsi:type="dcterms:W3CDTF">2020-05-07T08:35:32Z</dcterms:modified>
</cp:coreProperties>
</file>